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295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296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739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38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956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8539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2687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27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50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098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9745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2BD94-0E04-4E39-A4AA-79A732401D40}" type="datetimeFigureOut">
              <a:rPr lang="pt-BR" smtClean="0"/>
              <a:t>29/07/2020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1C1C8-C56B-412F-9631-9A2CB71A1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22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VLIDX:8|_VLVREF_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file:///D:\HELIO\IGREJA\0\SoScrip-EmCONSTRUCAO\SeparacaoEclesiastFundament\_NOLINK_|_IGNORE_|VLIDX:0|verse:45.16.17|modid:ltt2009" TargetMode="External"/><Relationship Id="rId2" Type="http://schemas.openxmlformats.org/officeDocument/2006/relationships/hyperlink" Target="VLIDX:0|_VLVREF_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VLIDX:8|_VLVREF_" TargetMode="External"/><Relationship Id="rId2" Type="http://schemas.openxmlformats.org/officeDocument/2006/relationships/hyperlink" Target="VLIDX:0|_VLVREF_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file:///D:\HELIO\IGREJA\0\SoScrip-EmCONSTRUCAO\SeparacaoEclesiastFundament\_NOLINK_|_IGNORE_|VLIDX:10|verse:63.1.11|modid:ltt2009" TargetMode="External"/><Relationship Id="rId2" Type="http://schemas.openxmlformats.org/officeDocument/2006/relationships/hyperlink" Target="file:///D:\HELIO\IGREJA\0\SoScrip-EmCONSTRUCAO\SeparacaoEclesiastFundament\_NOLINK_|_IGNORE_|VLIDX:10|verse:63.1.10|modid:ltt2009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file:///D:\HELIO\IGREJA\0\SoScrip-EmCONSTRUCAO\SeparacaoEclesiastFundament\_NOLINK_|_IGNORE_|VLIDX:0|verse:46.5.11|modid:ltt2009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ile:///D:\HELIO\IGREJA\0\SoScrip-EmCONSTRUCAO\SeparacaoEclesiastFundament\_NOLINK_|_IGNORE_|VLIDX:3|verse:45.12.1|modid:ltt2009" TargetMode="External"/><Relationship Id="rId2" Type="http://schemas.openxmlformats.org/officeDocument/2006/relationships/hyperlink" Target="VLIDX:3|_VLVREF_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D:\HELIO\IGREJA\0\SoScrip-EmCONSTRUCAO\SeparacaoEclesiastFundament\_NOLINK_|_IGNORE_|VLIDX:3|verse:45.12.2|modid:ltt2009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D:\HELIO\IGREJA\0\SoScrip-EmCONSTRUCAO\SeparacaoEclesiastFundament\_NOLINK_|_IGNORE_|VLIDX:9|verse:55.2.22|modid:ltt2009" TargetMode="External"/><Relationship Id="rId2" Type="http://schemas.openxmlformats.org/officeDocument/2006/relationships/hyperlink" Target="VLIDX:9|_VLVREF_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D:\HELIO\IGREJA\0\SoScrip-EmCONSTRUCAO\SeparacaoEclesiastFundament\_NOLINK_|_IGNORE_|VLIDX:0|verse:47.6.17|modid:ltt2009" TargetMode="External"/><Relationship Id="rId2" Type="http://schemas.openxmlformats.org/officeDocument/2006/relationships/hyperlink" Target="VLIDX:0|_VLVREF_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file:///D:\HELIO\IGREJA\0\SoScrip-EmCONSTRUCAO\SeparacaoEclesiastFundament\_NOLINK_|_IGNORE_|VLIDX:7|verse:46.5.11|modid:ltt2009" TargetMode="External"/><Relationship Id="rId2" Type="http://schemas.openxmlformats.org/officeDocument/2006/relationships/hyperlink" Target="VLIDX:7|_VLVREF_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5459104"/>
          </a:xfrm>
        </p:spPr>
        <p:txBody>
          <a:bodyPr>
            <a:normAutofit fontScale="90000"/>
          </a:bodyPr>
          <a:lstStyle/>
          <a:p>
            <a:r>
              <a:rPr lang="pt-BR" sz="53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SEPARAÇÃO BÍBLICA do: </a:t>
            </a:r>
            <a:br>
              <a:rPr lang="pt-BR" sz="53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53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53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Meu Pecado; Mundo + Crentes</a:t>
            </a:r>
            <a:r>
              <a:rPr lang="pt-BR" sz="5300" u="sng" baseline="30000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-</a:t>
            </a:r>
            <a:r>
              <a:rPr lang="pt-BR" sz="53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; Igrejas</a:t>
            </a:r>
            <a:r>
              <a:rPr lang="pt-BR" sz="5300" u="sng" baseline="30000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-</a:t>
            </a:r>
            <a:r>
              <a:rPr lang="pt-BR" sz="53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.</a:t>
            </a:r>
            <a:br>
              <a:rPr lang="pt-BR" sz="53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53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 </a:t>
            </a:r>
            <a:br>
              <a:rPr lang="pt-BR" sz="53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32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Alcances  1 e 2:  </a:t>
            </a:r>
            <a:r>
              <a:rPr lang="pt-BR" sz="3200" u="sng" dirty="0">
                <a:latin typeface="Webdings" panose="05030102010509060703" pitchFamily="18" charset="2"/>
                <a:ea typeface="Times New Roman" panose="02020603050405020304" pitchFamily="18" charset="0"/>
              </a:rPr>
              <a:t>1</a:t>
            </a:r>
            <a:r>
              <a:rPr lang="pt-BR" sz="3200" u="sng" dirty="0">
                <a:latin typeface="Webdings" panose="05030102010509060703" pitchFamily="18" charset="2"/>
                <a:ea typeface="Times New Roman" panose="02020603050405020304" pitchFamily="18" charset="0"/>
                <a:sym typeface="Symbol" panose="05050102010706020507" pitchFamily="18" charset="2"/>
              </a:rPr>
              <a:t></a:t>
            </a:r>
            <a:r>
              <a:rPr lang="pt-BR" sz="3200" u="sng" dirty="0">
                <a:latin typeface="Wide Latin" panose="020A0A070505050204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 </a:t>
            </a:r>
            <a:r>
              <a:rPr lang="pt-BR" sz="3200" u="sng" dirty="0">
                <a:latin typeface="Webdings" panose="05030102010509060703" pitchFamily="18" charset="2"/>
                <a:ea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pt-BR" sz="3200" u="sng" dirty="0">
                <a:latin typeface="Wide Latin" panose="020A0A070505050204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</a:t>
            </a:r>
            <a:r>
              <a:rPr lang="pt-BR" sz="3200" u="sng" dirty="0">
                <a:latin typeface="Wide Latin" panose="020A0A07050505020404" pitchFamily="18" charset="0"/>
                <a:ea typeface="Times New Roman" panose="02020603050405020304" pitchFamily="18" charset="0"/>
              </a:rPr>
              <a:t> </a:t>
            </a:r>
            <a:r>
              <a:rPr lang="pt-BR" sz="3200" u="sng" dirty="0">
                <a:latin typeface="Webdings" panose="05030102010509060703" pitchFamily="18" charset="2"/>
                <a:ea typeface="Times New Roman" panose="02020603050405020304" pitchFamily="18" charset="0"/>
              </a:rPr>
              <a:t>22</a:t>
            </a:r>
            <a:br>
              <a:rPr lang="pt-BR" sz="32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32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sz="3200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Profundidades: 4, 3, 2, 1 (e 0)</a:t>
            </a:r>
            <a:endParaRPr lang="pt-BR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6032310"/>
            <a:ext cx="9144000" cy="825690"/>
          </a:xfrm>
        </p:spPr>
        <p:txBody>
          <a:bodyPr/>
          <a:lstStyle/>
          <a:p>
            <a:r>
              <a:rPr lang="pt-BR" b="1" dirty="0"/>
              <a:t>Hélio de Menezes Silva</a:t>
            </a:r>
            <a:r>
              <a:rPr lang="pt-BR" dirty="0"/>
              <a:t>, abr. 2017</a:t>
            </a:r>
          </a:p>
        </p:txBody>
      </p:sp>
    </p:spTree>
    <p:extLst>
      <p:ext uri="{BB962C8B-B14F-4D97-AF65-F5344CB8AC3E}">
        <p14:creationId xmlns:p14="http://schemas.microsoft.com/office/powerpoint/2010/main" val="3167692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</p:spPr>
        <p:txBody>
          <a:bodyPr>
            <a:normAutofit fontScale="90000"/>
          </a:bodyPr>
          <a:lstStyle/>
          <a:p>
            <a:r>
              <a:rPr lang="pt-BR" dirty="0">
                <a:latin typeface="Bookman Old Style" panose="02050604050505020204" pitchFamily="18" charset="0"/>
              </a:rPr>
              <a:t>   </a:t>
            </a:r>
            <a:r>
              <a:rPr lang="x-none" sz="3600" b="1" i="0" u="none" strike="noStrike" dirty="0">
                <a:solidFill>
                  <a:srgbClr val="7DBA2C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hlinkClick r:id="rId2"/>
              </a:rPr>
              <a:t>Jo 17:15 </a:t>
            </a:r>
            <a:r>
              <a:rPr lang="x-none" b="1" u="sng" dirty="0">
                <a:solidFill>
                  <a:srgbClr val="DF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peço que os tires para- fora- do mundo</a:t>
            </a:r>
            <a:r>
              <a:rPr lang="x-none" b="1" dirty="0">
                <a:solidFill>
                  <a:srgbClr val="DF000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 que os guardes para- fora- do mal.</a:t>
            </a:r>
            <a:r>
              <a:rPr lang="x-none" sz="2800" b="1" i="1" u="none" strike="noStrike" dirty="0">
                <a:solidFill>
                  <a:srgbClr val="46464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x-none" sz="2400" i="1" u="none" strike="noStrike" dirty="0">
                <a:solidFill>
                  <a:srgbClr val="46464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LTT</a:t>
            </a:r>
            <a:br>
              <a:rPr lang="pt-BR" sz="2400" i="1" u="none" strike="noStrike" dirty="0">
                <a:solidFill>
                  <a:srgbClr val="46464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</a:br>
            <a:r>
              <a:rPr lang="x-none" b="1" i="1" dirty="0">
                <a:latin typeface="Bookman Old Style" panose="02050604050505020204" pitchFamily="18" charset="0"/>
              </a:rPr>
              <a:t>    </a:t>
            </a:r>
            <a:r>
              <a:rPr lang="pt-BR" b="1" u="sng" dirty="0">
                <a:latin typeface="Bookman Old Style" panose="02050604050505020204" pitchFamily="18" charset="0"/>
              </a:rPr>
              <a:t>Não temos que nos isolar fisicamente</a:t>
            </a:r>
            <a:r>
              <a:rPr lang="pt-BR" u="sng" dirty="0">
                <a:latin typeface="Bookman Old Style" panose="02050604050505020204" pitchFamily="18" charset="0"/>
              </a:rPr>
              <a:t> </a:t>
            </a:r>
            <a:r>
              <a:rPr lang="pt-BR" dirty="0">
                <a:latin typeface="Bookman Old Style" panose="02050604050505020204" pitchFamily="18" charset="0"/>
              </a:rPr>
              <a:t>do mundo com nossa família: temos que viver fisicamente </a:t>
            </a:r>
            <a:r>
              <a:rPr lang="pt-BR" b="1" u="sng" dirty="0">
                <a:latin typeface="Bookman Old Style" panose="02050604050505020204" pitchFamily="18" charset="0"/>
              </a:rPr>
              <a:t>NO</a:t>
            </a:r>
            <a:r>
              <a:rPr lang="pt-BR" dirty="0">
                <a:latin typeface="Bookman Old Style" panose="02050604050505020204" pitchFamily="18" charset="0"/>
              </a:rPr>
              <a:t> mundo- Sodoma- Atenas, mas </a:t>
            </a:r>
            <a:r>
              <a:rPr lang="pt-BR" b="1" u="sng" dirty="0">
                <a:latin typeface="Bookman Old Style" panose="02050604050505020204" pitchFamily="18" charset="0"/>
              </a:rPr>
              <a:t>sem ser DELES</a:t>
            </a:r>
            <a:r>
              <a:rPr lang="pt-BR" dirty="0">
                <a:latin typeface="Bookman Old Style" panose="02050604050505020204" pitchFamily="18" charset="0"/>
              </a:rPr>
              <a:t>, </a:t>
            </a:r>
            <a:r>
              <a:rPr lang="pt-BR" u="sng" dirty="0">
                <a:latin typeface="Bookman Old Style" panose="02050604050505020204" pitchFamily="18" charset="0"/>
              </a:rPr>
              <a:t>fazendo marcas sem sermos marcados</a:t>
            </a:r>
            <a:r>
              <a:rPr lang="pt-BR" dirty="0">
                <a:latin typeface="Bookman Old Style" panose="02050604050505020204" pitchFamily="18" charset="0"/>
              </a:rPr>
              <a:t>, sendo sal e luz, pregando e influenciando e mudando-os, nosso viver condenando-os, nossos viver e olhos espirituais sempre mirando nossa verdadeira pátria e cidade no céu.</a:t>
            </a:r>
            <a:br>
              <a:rPr lang="pt-BR" dirty="0">
                <a:latin typeface="Bookman Old Style" panose="02050604050505020204" pitchFamily="18" charset="0"/>
              </a:rPr>
            </a:br>
            <a:endParaRPr lang="pt-BR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462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Casamento: </a:t>
            </a:r>
            <a:br>
              <a:rPr lang="pt-BR" b="1" dirty="0">
                <a:latin typeface="Bookman Old Style" panose="02050604050505020204" pitchFamily="18" charset="0"/>
                <a:ea typeface="Times New Roman" panose="02020603050405020304" pitchFamily="18" charset="0"/>
              </a:rPr>
            </a:br>
            <a:r>
              <a:rPr lang="pt-BR" sz="4000" u="none" strike="noStrike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2Co 6:14- 16    </a:t>
            </a:r>
            <a:r>
              <a:rPr lang="pt-BR" sz="40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14</a:t>
            </a:r>
            <a:r>
              <a:rPr lang="pt-BR" sz="28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estejais vos submetendo- a- jugo- desigual com </a:t>
            </a:r>
            <a:r>
              <a:rPr lang="x-none" sz="4000" b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4000" b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descrentes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porquanto, que compartilhamento 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 entre a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justiça e 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desprezo- às- leis? E que comunhão 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 a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luz com 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treva?</a:t>
            </a:r>
            <a:r>
              <a:rPr lang="x-none" sz="28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  </a:t>
            </a:r>
            <a:r>
              <a:rPr lang="pt-BR" sz="28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15</a:t>
            </a:r>
            <a:r>
              <a:rPr lang="x-none" sz="28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 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que concórdia 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 o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Cristo com Belial? Ou que parte </a:t>
            </a:r>
            <a:r>
              <a:rPr lang="x-none" b="1" i="1" strike="sngStrike" baseline="-25000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(em comum)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 crente com um descrente?</a:t>
            </a:r>
            <a:r>
              <a:rPr lang="x-none" sz="28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  </a:t>
            </a:r>
            <a:r>
              <a:rPr lang="pt-BR" sz="28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16</a:t>
            </a:r>
            <a:r>
              <a:rPr lang="x-none" sz="28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 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que consenso 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 o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lugar- santo </a:t>
            </a:r>
            <a:r>
              <a:rPr lang="x-none" b="1" i="1" strike="sngStrike" baseline="-25000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(do Templo)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Deus com 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x-none" sz="40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ídolos?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pt-PT" dirty="0">
                <a:latin typeface="Bookman Old Style" panose="02050604050505020204" pitchFamily="18" charset="0"/>
                <a:ea typeface="Times New Roman" panose="02020603050405020304" pitchFamily="18" charset="0"/>
              </a:rPr>
              <a:t>  </a:t>
            </a:r>
            <a:br>
              <a:rPr lang="pt-PT" dirty="0">
                <a:latin typeface="Bookman Old Style" panose="02050604050505020204" pitchFamily="18" charset="0"/>
                <a:ea typeface="Times New Roman" panose="02020603050405020304" pitchFamily="18" charset="0"/>
              </a:rPr>
            </a:br>
            <a:endParaRPr lang="pt-BR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184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/>
          <a:lstStyle/>
          <a:p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Casamento: </a:t>
            </a:r>
            <a:r>
              <a:rPr lang="pt-PT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Como o casamento é a coisa espiritual mais importante depois da salvação, e o maior contrato, sociedade, parceria de sua vida, então </a:t>
            </a:r>
            <a:r>
              <a:rPr lang="pt-PT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aplicação de 2Co 6:14-16 para </a:t>
            </a:r>
            <a:r>
              <a:rPr lang="pt-BR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"começar a REPARAR" -&gt; NAMORAR -&gt; CASAR" </a:t>
            </a:r>
            <a:r>
              <a:rPr lang="pt-PT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é de importância que não pode ser exagerada. </a:t>
            </a:r>
            <a:endParaRPr lang="pt-BR" u="sng" dirty="0"/>
          </a:p>
        </p:txBody>
      </p:sp>
    </p:spTree>
    <p:extLst>
      <p:ext uri="{BB962C8B-B14F-4D97-AF65-F5344CB8AC3E}">
        <p14:creationId xmlns:p14="http://schemas.microsoft.com/office/powerpoint/2010/main" val="2472922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 fontScale="90000"/>
          </a:bodyPr>
          <a:lstStyle/>
          <a:p>
            <a:r>
              <a:rPr lang="pt-BR" b="1" u="sng" dirty="0">
                <a:solidFill>
                  <a:srgbClr val="FF0000"/>
                </a:solidFill>
                <a:latin typeface="Wide Latin" panose="020A0A07050505020404" pitchFamily="18" charset="0"/>
                <a:ea typeface="Times New Roman" panose="02020603050405020304" pitchFamily="18" charset="0"/>
              </a:rPr>
              <a:t>3) Separação De IRMÃOS E IGREJAS em Erro de Doutrina ou de Prática</a:t>
            </a:r>
            <a:br>
              <a:rPr lang="pt-BR" sz="3600" b="1" u="sng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</a:br>
            <a:br>
              <a:rPr lang="pt-BR" sz="3600" b="1" u="sng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</a:br>
            <a:r>
              <a:rPr lang="pt-BR" dirty="0"/>
              <a:t>(RESSALVA: </a:t>
            </a:r>
            <a:r>
              <a:rPr lang="pt-BR" u="sng" dirty="0"/>
              <a:t>Se tiver que haver separação, ela não terá que passar da área "religiosa", </a:t>
            </a:r>
            <a:r>
              <a:rPr lang="pt-BR" dirty="0"/>
              <a:t>nos assuntos que envolvam mesmo a menor identificação e a menor cooperação com doutrinas, igrejas, denominações, movimentos "religiosos" e similares, que não são 100% harmônicos com a Bíblia (literalmente interpretada))</a:t>
            </a:r>
          </a:p>
        </p:txBody>
      </p:sp>
    </p:spTree>
    <p:extLst>
      <p:ext uri="{BB962C8B-B14F-4D97-AF65-F5344CB8AC3E}">
        <p14:creationId xmlns:p14="http://schemas.microsoft.com/office/powerpoint/2010/main" val="3235868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 fontScale="90000"/>
          </a:bodyPr>
          <a:lstStyle/>
          <a:p>
            <a:pPr>
              <a:spcBef>
                <a:spcPts val="200"/>
              </a:spcBef>
              <a:spcAft>
                <a:spcPts val="0"/>
              </a:spcAft>
            </a:pPr>
            <a:r>
              <a:rPr lang="pt-BR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3.1. </a:t>
            </a:r>
            <a:r>
              <a:rPr lang="pt-BR" sz="54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Preliminar: Amor. (1º) a Deus, (2º) ao Meu Próximo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Deus, 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</a:t>
            </a:r>
            <a:r>
              <a:rPr lang="pt-BR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Senhor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BR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ORDENOU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que amemos TODA e CADA pessoa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bons irmãos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em Cristo 1Jo 2:9-11; 3:10-13; 3:16-18; 3:23;  4:7; 4:11-12; 4:20-21; 5:1-2; 2Jo 1:5 // </a:t>
            </a: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pecadores perdidos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// </a:t>
            </a: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crentes salvos mas esfriados, desviados ou em erro doutrinário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Tg 5:19-20; 1Ts 5:14, Jd 1:22-23, Ef 4: 15, Tt 2: 8 // nossos </a:t>
            </a: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inimigos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(Mt 5:41-48) // Portanto, no Senhor Jesus, </a:t>
            </a:r>
            <a:r>
              <a:rPr lang="pt-BR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eu verdadeira e sinceramente </a:t>
            </a:r>
            <a:r>
              <a:rPr lang="pt-BR" b="1" u="sng" dirty="0">
                <a:highlight>
                  <a:srgbClr val="C0C0C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AMO</a:t>
            </a:r>
            <a:r>
              <a:rPr lang="pt-BR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pt-BR" b="1" u="sng" dirty="0">
                <a:highlight>
                  <a:srgbClr val="C0C0C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TODOS</a:t>
            </a:r>
            <a:r>
              <a:rPr lang="pt-BR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em particular amo a você, meu irmão!</a:t>
            </a:r>
            <a:b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u="sng" dirty="0"/>
          </a:p>
        </p:txBody>
      </p:sp>
    </p:spTree>
    <p:extLst>
      <p:ext uri="{BB962C8B-B14F-4D97-AF65-F5344CB8AC3E}">
        <p14:creationId xmlns:p14="http://schemas.microsoft.com/office/powerpoint/2010/main" val="2972312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 fontScale="90000"/>
          </a:bodyPr>
          <a:lstStyle/>
          <a:p>
            <a:pPr>
              <a:spcBef>
                <a:spcPts val="200"/>
              </a:spcBef>
              <a:spcAft>
                <a:spcPts val="0"/>
              </a:spcAft>
            </a:pP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3.2. Mas Deus </a:t>
            </a:r>
            <a:r>
              <a:rPr lang="pt-BR" b="1" u="sng" dirty="0">
                <a:solidFill>
                  <a:srgbClr val="FF0000"/>
                </a:solidFill>
                <a:highlight>
                  <a:srgbClr val="C0C0C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ORDENOU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b="1" u="sng" dirty="0">
                <a:solidFill>
                  <a:srgbClr val="FF0000"/>
                </a:solidFill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SEPARAÇÃO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Também em ASSUNTOS "</a:t>
            </a:r>
            <a:r>
              <a:rPr lang="pt-BR" b="1" u="sng" dirty="0">
                <a:solidFill>
                  <a:srgbClr val="FF0000"/>
                </a:solidFill>
                <a:highlight>
                  <a:srgbClr val="C0C0C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RELIGIOSOS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(Sim! E, Em Certos Casos, Podendo Ela Ser Em Vários Alcances E Profundidades). Vamos Nos Checar?</a:t>
            </a:r>
            <a:br>
              <a:rPr lang="pt-BR" dirty="0"/>
            </a:br>
            <a:r>
              <a:rPr lang="pt-BR" dirty="0"/>
              <a:t>O mesmo Deus, que nos ordenou amar a todos, também </a:t>
            </a:r>
            <a:r>
              <a:rPr lang="pt-BR" i="1" dirty="0"/>
              <a:t>ORDENOU</a:t>
            </a:r>
            <a:r>
              <a:rPr lang="pt-BR" dirty="0"/>
              <a:t> que não nos associássemos, antes, nos SEPARÁSSEMOS de todos os que, mesmo depois de terem lido a Bíblia e tido disponíveis boa instrução bíblica, </a:t>
            </a:r>
            <a:r>
              <a:rPr lang="pt-BR" u="sng" dirty="0">
                <a:highlight>
                  <a:srgbClr val="C0C0C0"/>
                </a:highlight>
              </a:rPr>
              <a:t>REBELDEMENTE</a:t>
            </a:r>
            <a:r>
              <a:rPr lang="pt-BR" u="sng" dirty="0"/>
              <a:t> </a:t>
            </a:r>
            <a:r>
              <a:rPr lang="pt-BR" b="1" u="sng" dirty="0"/>
              <a:t>TEIMAM</a:t>
            </a:r>
            <a:r>
              <a:rPr lang="pt-BR" u="sng" dirty="0"/>
              <a:t> em manter erros doutrinários</a:t>
            </a:r>
            <a:r>
              <a:rPr lang="pt-BR" dirty="0"/>
              <a:t>: </a:t>
            </a:r>
            <a:r>
              <a:rPr lang="pt-BR" u="sng" dirty="0"/>
              <a:t>Rm 16:</a:t>
            </a:r>
            <a:r>
              <a:rPr lang="pt-BR" dirty="0"/>
              <a:t>17-19 (</a:t>
            </a:r>
            <a:r>
              <a:rPr lang="pt-BR" u="sng" dirty="0"/>
              <a:t>17</a:t>
            </a:r>
            <a:r>
              <a:rPr lang="pt-BR" dirty="0"/>
              <a:t>); </a:t>
            </a:r>
            <a:r>
              <a:rPr lang="pt-BR" u="sng" dirty="0"/>
              <a:t>2Co 6</a:t>
            </a:r>
            <a:r>
              <a:rPr lang="pt-BR" dirty="0"/>
              <a:t>:14-7:1 (</a:t>
            </a:r>
            <a:r>
              <a:rPr lang="pt-BR" u="sng" dirty="0"/>
              <a:t>17</a:t>
            </a:r>
            <a:r>
              <a:rPr lang="pt-BR" dirty="0"/>
              <a:t>); Gl 1:6-9; 2Ts 3:6,14,15; 1Tm 6:5; </a:t>
            </a:r>
            <a:r>
              <a:rPr lang="pt-BR" u="sng" dirty="0"/>
              <a:t>2Tm</a:t>
            </a:r>
            <a:r>
              <a:rPr lang="pt-BR" dirty="0"/>
              <a:t> 2:15-19; </a:t>
            </a:r>
            <a:r>
              <a:rPr lang="pt-BR" u="sng" dirty="0"/>
              <a:t>3:</a:t>
            </a:r>
            <a:r>
              <a:rPr lang="pt-BR" dirty="0"/>
              <a:t>1-5 (</a:t>
            </a:r>
            <a:r>
              <a:rPr lang="pt-BR" u="sng" dirty="0"/>
              <a:t>5</a:t>
            </a:r>
            <a:r>
              <a:rPr lang="pt-BR" dirty="0"/>
              <a:t>); 4:1-5; </a:t>
            </a:r>
            <a:r>
              <a:rPr lang="pt-BR" u="sng" dirty="0"/>
              <a:t>2Jo</a:t>
            </a:r>
            <a:r>
              <a:rPr lang="pt-BR" dirty="0"/>
              <a:t> 7-11 (</a:t>
            </a:r>
            <a:r>
              <a:rPr lang="pt-BR" u="sng" dirty="0"/>
              <a:t>10</a:t>
            </a:r>
            <a:r>
              <a:rPr lang="pt-BR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742012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/>
          <a:lstStyle/>
          <a:p>
            <a:r>
              <a:rPr lang="x-none" sz="3600" b="1" u="none" strike="noStrike" dirty="0">
                <a:solidFill>
                  <a:srgbClr val="7DBA2C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hlinkClick r:id="rId2"/>
              </a:rPr>
              <a:t>Rm 16:17</a:t>
            </a:r>
            <a:r>
              <a:rPr lang="x-none" sz="24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Ora, rogo-vos, ó irmãos, 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OBSERVAR</a:t>
            </a:r>
            <a:r>
              <a:rPr lang="x-none" b="1" u="sng" dirty="0">
                <a:solidFill>
                  <a:srgbClr val="80808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b="1" i="1" u="sng" dirty="0">
                <a:solidFill>
                  <a:srgbClr val="80808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x-none" b="1" u="sng" dirty="0">
                <a:solidFill>
                  <a:srgbClr val="80808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EM- MINÚCIAS- E- TOMANDO- CUIDADOS aqueles </a:t>
            </a:r>
            <a:r>
              <a:rPr lang="x-none" b="1" baseline="30000" dirty="0">
                <a:solidFill>
                  <a:srgbClr val="80808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b="1" i="1" baseline="30000" dirty="0">
                <a:solidFill>
                  <a:srgbClr val="80808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b="1" baseline="30000" dirty="0">
                <a:solidFill>
                  <a:srgbClr val="80808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promovendo as divisões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x-none" sz="4800" b="1" i="1" u="sng" strike="sngStrike" baseline="-25000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(contrárias à doutrina)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as 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iscas de armadilha contrárias à doutrina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*vós* aprendestes; e 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ESTEJAIS- </a:t>
            </a:r>
            <a:r>
              <a:rPr lang="x-none" b="1" u="sng" dirty="0">
                <a:solidFill>
                  <a:srgbClr val="0000FF"/>
                </a:solidFill>
                <a:highlight>
                  <a:srgbClr val="FFFF00"/>
                </a:highlight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APARTANDO-VOS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para- longe- deles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x-none" sz="24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endParaRPr lang="pt-BR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734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7296"/>
            <a:ext cx="12192000" cy="6858000"/>
          </a:xfrm>
        </p:spPr>
        <p:txBody>
          <a:bodyPr>
            <a:normAutofit/>
          </a:bodyPr>
          <a:lstStyle/>
          <a:p>
            <a:r>
              <a:rPr lang="x-none" sz="2800" i="1" u="none" strike="noStrike" dirty="0">
                <a:solidFill>
                  <a:srgbClr val="46464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   </a:t>
            </a:r>
            <a:r>
              <a:rPr lang="x-none" sz="36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2Co 6:</a:t>
            </a:r>
            <a:r>
              <a:rPr lang="pt-BR" sz="36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</a:t>
            </a:r>
            <a:r>
              <a:rPr lang="x-none" sz="36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7 </a:t>
            </a:r>
            <a:r>
              <a:rPr lang="x-none" sz="24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isso </a:t>
            </a:r>
            <a:r>
              <a:rPr lang="x-none" b="1" u="sng" dirty="0">
                <a:solidFill>
                  <a:srgbClr val="0000FF"/>
                </a:solidFill>
                <a:highlight>
                  <a:srgbClr val="FFFF00"/>
                </a:highlight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SAÍ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MEIO DELES, E </a:t>
            </a:r>
            <a:r>
              <a:rPr lang="x-none" b="1" u="sng" dirty="0">
                <a:solidFill>
                  <a:srgbClr val="0000FF"/>
                </a:solidFill>
                <a:highlight>
                  <a:srgbClr val="FFFF00"/>
                </a:highlight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APARTAI-VOS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diz o Senhor; E 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toqueis nada imundo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eu vos receberei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x-none" sz="24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t-BR" sz="24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4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sz="4900" b="1" i="0" u="none" strike="noStrike" dirty="0">
                <a:solidFill>
                  <a:srgbClr val="7DBA2C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hlinkClick r:id="rId3"/>
              </a:rPr>
              <a:t>2Tm 3</a:t>
            </a:r>
            <a:r>
              <a:rPr lang="pt-BR" sz="4900" b="1" i="0" u="none" strike="noStrike" dirty="0">
                <a:solidFill>
                  <a:srgbClr val="7DBA2C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hlinkClick r:id="rId3"/>
              </a:rPr>
              <a:t>:</a:t>
            </a:r>
            <a:r>
              <a:rPr lang="x-none" sz="4900" b="1" i="0" u="none" strike="noStrike" dirty="0">
                <a:solidFill>
                  <a:srgbClr val="7DBA2C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hlinkClick r:id="rId3"/>
              </a:rPr>
              <a:t>5 </a:t>
            </a:r>
            <a:r>
              <a:rPr lang="x-none" sz="36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5 </a:t>
            </a:r>
            <a:r>
              <a:rPr lang="x-none" sz="49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Tendo uma aparência de dedicação- no- seguir- a- Deus, mas o poder dela tendo negado. Também </a:t>
            </a:r>
            <a:r>
              <a:rPr lang="x-none" sz="60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estes </a:t>
            </a:r>
            <a:r>
              <a:rPr lang="x-none" sz="6000" b="1" u="none" strike="noStrike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VIRA- AS- COSTAS- E- AFASTA-TE- PARA- LONGE</a:t>
            </a:r>
            <a:r>
              <a:rPr lang="x-none" sz="49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450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/>
          </a:bodyPr>
          <a:lstStyle/>
          <a:p>
            <a:r>
              <a:rPr lang="x-none" sz="3200" i="1" u="none" strike="noStrike" dirty="0">
                <a:solidFill>
                  <a:srgbClr val="46464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   </a:t>
            </a:r>
            <a:r>
              <a:rPr lang="x-none" sz="4000" b="1" dirty="0">
                <a:solidFill>
                  <a:srgbClr val="7DBA2C"/>
                </a:solidFill>
                <a:latin typeface="Bookman Old Style" panose="02050604050505020204" pitchFamily="18" charset="0"/>
                <a:ea typeface="Times New Roman" panose="02020603050405020304" pitchFamily="18" charset="0"/>
              </a:rPr>
              <a:t>2Jo 1:</a:t>
            </a:r>
            <a:r>
              <a:rPr lang="x-none" sz="28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10 </a:t>
            </a:r>
            <a:r>
              <a:rPr lang="x-none" sz="4800" b="1" u="sng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algum homem vem até vós e</a:t>
            </a:r>
            <a:r>
              <a:rPr lang="x-none" sz="4800" b="1" u="sng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x-none" sz="5400" b="1" i="1" u="sng" strike="sngStrike" baseline="-25000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(, falando,)</a:t>
            </a:r>
            <a:r>
              <a:rPr lang="x-none" sz="4800" b="1" u="sng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esta doutrina não traz, </a:t>
            </a:r>
            <a:r>
              <a:rPr lang="x-none" sz="4800" b="1" u="sng" strike="noStrike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O RECEBAIS </a:t>
            </a:r>
            <a:r>
              <a:rPr lang="x-none" sz="4800" b="1" u="sng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DENTRO D</a:t>
            </a:r>
            <a:r>
              <a:rPr lang="x-none" sz="4800" b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[</a:t>
            </a:r>
            <a:r>
              <a:rPr lang="x-none" sz="4800" b="1" i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VOSSA</a:t>
            </a:r>
            <a:r>
              <a:rPr lang="x-none" sz="4800" b="1" i="0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]</a:t>
            </a:r>
            <a:r>
              <a:rPr lang="x-none" sz="4800" b="1" u="sng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CASA, e </a:t>
            </a:r>
            <a:r>
              <a:rPr lang="x-none" sz="4800" b="1" u="sng" strike="noStrike" dirty="0">
                <a:solidFill>
                  <a:srgbClr val="808080"/>
                </a:solidFill>
                <a:effectLst/>
                <a:highlight>
                  <a:srgbClr val="FFFF00"/>
                </a:highlight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[</a:t>
            </a:r>
            <a:r>
              <a:rPr lang="x-none" sz="4800" b="1" i="1" u="sng" strike="noStrike" dirty="0">
                <a:solidFill>
                  <a:srgbClr val="808080"/>
                </a:solidFill>
                <a:effectLst/>
                <a:highlight>
                  <a:srgbClr val="FFFF00"/>
                </a:highlight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tampouco</a:t>
            </a:r>
            <a:r>
              <a:rPr lang="x-none" sz="4800" b="1" i="0" u="sng" strike="noStrike" dirty="0">
                <a:solidFill>
                  <a:srgbClr val="808080"/>
                </a:solidFill>
                <a:effectLst/>
                <a:highlight>
                  <a:srgbClr val="FFFF00"/>
                </a:highlight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]</a:t>
            </a:r>
            <a:r>
              <a:rPr lang="x-none" sz="4800" b="1" u="sng" strike="noStrike" dirty="0">
                <a:solidFill>
                  <a:srgbClr val="0000FF"/>
                </a:solidFill>
                <a:effectLst/>
                <a:highlight>
                  <a:srgbClr val="FFFF00"/>
                </a:highlight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"REGOZIJAR! " A ELE NÃO DIGAIS</a:t>
            </a:r>
            <a:r>
              <a:rPr lang="x-none" sz="4800" b="1" u="sng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x-none" sz="3200" b="1" u="sng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r>
              <a:rPr lang="x-none" sz="32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11 </a:t>
            </a:r>
            <a:r>
              <a:rPr lang="x-none" sz="48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Porque aquele que lhe </a:t>
            </a:r>
            <a:r>
              <a:rPr lang="x-none" sz="48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48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está</a:t>
            </a:r>
            <a:r>
              <a:rPr lang="x-none" sz="4800" b="1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sz="48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dizendo</a:t>
            </a:r>
            <a:r>
              <a:rPr lang="pt-BR" sz="48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4800" b="1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"Regozijar!"  participa nas suas obras más.</a:t>
            </a:r>
            <a:r>
              <a:rPr lang="x-none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i="1" u="none" strike="noStrike" dirty="0">
                <a:solidFill>
                  <a:srgbClr val="46464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endParaRPr lang="pt-BR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8918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  <a:spcAft>
                <a:spcPts val="0"/>
              </a:spcAft>
            </a:pPr>
            <a:r>
              <a:rPr lang="pt-BR" sz="4800" b="1" u="sng" dirty="0">
                <a:solidFill>
                  <a:schemeClr val="accent2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3.2.1 A Separação Tem Que Começar Quanto AO 1º ALCANCE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Alvo é </a:t>
            </a:r>
            <a:r>
              <a:rPr lang="pt-BR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EXATO COMETEDOR DO PECADO OU ENSINADOR DE ERRO</a:t>
            </a:r>
            <a:r>
              <a:rPr lang="pt-BR" sz="3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OU HERESIA. </a:t>
            </a:r>
            <a:b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BR" sz="3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Quanto aos </a:t>
            </a:r>
            <a:r>
              <a:rPr lang="pt-BR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pecados pessoais </a:t>
            </a:r>
            <a:r>
              <a:rPr lang="pt-BR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dos outros CRENTES/ igrejas tolerantes: </a:t>
            </a:r>
            <a:r>
              <a:rPr lang="pt-PT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Afastamento total e imediato</a:t>
            </a:r>
            <a:r>
              <a:rPr lang="pt-BR" sz="3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1Co 5:1-13 (incesto </a:t>
            </a:r>
            <a:r>
              <a:rPr lang="pt-BR" sz="3100" b="1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”c</a:t>
            </a:r>
            <a:r>
              <a:rPr lang="x-none" sz="3100" b="1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 o tal nem sequer </a:t>
            </a:r>
            <a:r>
              <a:rPr lang="x-none" sz="2700" b="1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[</a:t>
            </a:r>
            <a:r>
              <a:rPr lang="x-none" sz="2700" b="1" i="1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ainda</a:t>
            </a:r>
            <a:r>
              <a:rPr lang="x-none" sz="2700" b="1" i="0" u="none" strike="noStrike" dirty="0">
                <a:solidFill>
                  <a:srgbClr val="808080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]</a:t>
            </a:r>
            <a:r>
              <a:rPr lang="x-none" sz="3100" b="1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comer- junto</a:t>
            </a:r>
            <a:r>
              <a:rPr lang="pt-BR" sz="3100" b="1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x-none" sz="3100" b="1" u="none" strike="noStrike" dirty="0">
                <a:solidFill>
                  <a:srgbClr val="0000FF"/>
                </a:solidFill>
                <a:effectLst/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PT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br>
              <a:rPr lang="pt-BR" sz="3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pt-PT" sz="36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Quanto aos </a:t>
            </a:r>
            <a:r>
              <a:rPr lang="pt-PT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falsos mestres e propagadores de erros doutrinários </a:t>
            </a:r>
            <a:r>
              <a:rPr lang="pt-PT" sz="3600" b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[não me refiro a assuntos em que a Bíblia não tem nenhuma palavra clara &amp; explícita &amp; indiscutível]</a:t>
            </a:r>
            <a:r>
              <a:rPr lang="pt-PT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mesmo depois de os instruirmos: </a:t>
            </a:r>
            <a:r>
              <a:rPr lang="pt-PT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Afastamento total e imediato</a:t>
            </a:r>
            <a:r>
              <a:rPr lang="pt-PT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Expor. </a:t>
            </a:r>
            <a:r>
              <a:rPr lang="pt-PT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Denunciar</a:t>
            </a:r>
            <a:r>
              <a:rPr lang="pt-PT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PT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Guerrear</a:t>
            </a:r>
            <a:r>
              <a:rPr lang="pt-PT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com </a:t>
            </a:r>
            <a:r>
              <a:rPr lang="pt-PT" sz="3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toda força</a:t>
            </a:r>
            <a:r>
              <a:rPr lang="pt-PT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em todo lugar, em todo tempo.</a:t>
            </a:r>
            <a:r>
              <a:rPr lang="pt-BR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026418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1219200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pt-PT" sz="3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Doutrina da Separação Bíblica</a:t>
            </a:r>
            <a:r>
              <a:rPr lang="pt-PT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b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nos diz como devemos nos comportar quando nos </a:t>
            </a:r>
            <a:r>
              <a:rPr lang="pt-PT" sz="36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relacionamos com os INCRÉDULOS</a:t>
            </a:r>
            <a: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pt-PT" sz="36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 os CRENTES que fazem concessões doutrinárias</a:t>
            </a:r>
            <a: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b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pt-PT" sz="36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quando, quanto, e como nos separamos deles </a:t>
            </a:r>
            <a: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e quando surgir a necessidade.</a:t>
            </a:r>
            <a:b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 uma </a:t>
            </a:r>
            <a:r>
              <a:rPr lang="pt-PT" sz="36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ORDEM</a:t>
            </a:r>
            <a: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pt-PT" sz="36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Não segui-la é DESOBEDIÊNCIA e PECADO</a:t>
            </a:r>
            <a:r>
              <a:rPr lang="pt-PT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  <a:r>
              <a:rPr lang="pt-PT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721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 fontScale="90000"/>
          </a:bodyPr>
          <a:lstStyle/>
          <a:p>
            <a:pPr>
              <a:spcBef>
                <a:spcPts val="200"/>
              </a:spcBef>
              <a:spcAft>
                <a:spcPts val="0"/>
              </a:spcAft>
            </a:pPr>
            <a:r>
              <a:rPr lang="pt-BR" sz="5400" b="1" u="sng" dirty="0">
                <a:solidFill>
                  <a:schemeClr val="accent2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3.2.2 A Separação Também Tem Que Ser Quanto AO 2º ALCANCE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i.é, daqueles1 que não praticam separação de alcance 1</a:t>
            </a:r>
            <a:r>
              <a:rPr lang="pt-BR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(i.é, </a:t>
            </a:r>
            <a:r>
              <a:rPr lang="pt-BR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daqueles que alegam e até parecem que creem 100% iguais à Bíblia 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 a você, </a:t>
            </a:r>
            <a:r>
              <a:rPr lang="pt-BR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na realidade, </a:t>
            </a:r>
            <a:r>
              <a:rPr lang="pt-BR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não o fazem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pelo menos, </a:t>
            </a:r>
            <a:r>
              <a:rPr lang="pt-BR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 ultra importante doutrina de separação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e gravemente pecam em não obedecer o comando de se separar, e </a:t>
            </a:r>
            <a:r>
              <a:rPr lang="pt-BR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toleram/se identificam/ cooperam com crentes2 e/ou igrejas2 que toleram pecado ou ensinam erro.</a:t>
            </a: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b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553828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Temos que prosseguir além da separação de 1º e 2º alcances de separação, e passar aos 3º, 4º, etc. alcance?</a:t>
            </a:r>
            <a:b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Se eu passasse do 2º alcance, cairia em poço sem fundo ... </a:t>
            </a:r>
            <a:b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Além disso, a doutrina da separação de 2º alcance deve-se à necessidade de santidade e à necessidade de um testemunho imaculado diante de Deus e do mundo. Mas se alguém/algo não faz com que você manche seu testemunho que você dá de Cristo, não há necessidade de você se separar daquilo.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41066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</p:spPr>
        <p:txBody>
          <a:bodyPr>
            <a:normAutofit fontScale="90000"/>
          </a:bodyPr>
          <a:lstStyle/>
          <a:p>
            <a:pPr marR="28575">
              <a:spcBef>
                <a:spcPts val="150"/>
              </a:spcBef>
              <a:spcAft>
                <a:spcPts val="150"/>
              </a:spcAft>
            </a:pPr>
            <a:r>
              <a:rPr lang="pt-BR" sz="5400" b="1" u="sng" dirty="0">
                <a:solidFill>
                  <a:schemeClr val="accent2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3.2.3. A Separação Deve Ser Em GRAUS DE INTENSIDADE Em PROFUNDIDADE.</a:t>
            </a:r>
            <a:r>
              <a:rPr lang="pt-BR" sz="54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 Sugerimos 4 Graus</a:t>
            </a:r>
            <a:br>
              <a:rPr lang="pt-BR" sz="54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</a:b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4º GRAU (DE INTENSIDADE) DE SEPARAÇÃO</a:t>
            </a: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separação total; com todas as forças denunciar e combater 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publicamente; em nada cooperar ou se identificar com ele; </a:t>
            </a:r>
            <a:r>
              <a:rPr lang="pt-BR" b="1" u="sng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tratá-lo como PERDIDO gentio e publicano</a:t>
            </a:r>
            <a:r>
              <a:rPr lang="pt-BR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a ser repreendido e evangelizado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1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(NUNCA poderíamos ter NENHUM tipo/grau de comunhão. </a:t>
            </a:r>
            <a:r>
              <a:rPr lang="pt-BR" sz="31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Billy Graham</a:t>
            </a:r>
            <a:r>
              <a:rPr lang="pt-BR" sz="31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disse que não tinha certeza de salvação, e que Papa e pagãos bonzinhos serão salvos.)</a:t>
            </a:r>
            <a:endParaRPr lang="pt-BR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2968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 fontScale="90000"/>
          </a:bodyPr>
          <a:lstStyle/>
          <a:p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4.1. </a:t>
            </a:r>
            <a:r>
              <a:rPr lang="pt-BR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tipo EXPL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Você tem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1 (ou mais) irretrucável 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VERSO EXPLÍCITO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ou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definição de palavra no 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dicionário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(século 2, sentido </a:t>
            </a:r>
            <a:r>
              <a:rPr lang="pt-BR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primário</a:t>
            </a:r>
            <a:r>
              <a:rPr lang="pt-BR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 harmônico com o contexto)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* Exemplo: "</a:t>
            </a:r>
            <a:r>
              <a:rPr lang="pt-BR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Salvação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é somente pela graça, através 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somente da fé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sem obras. Ef 2:8-9"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4.2. </a:t>
            </a:r>
            <a:r>
              <a:rPr lang="pt-BR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tipo LOG</a:t>
            </a:r>
            <a:r>
              <a:rPr lang="pt-BR" b="1" baseline="30000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Você tem LÓGICA</a:t>
            </a:r>
            <a:r>
              <a:rPr lang="pt-BR" u="sng" baseline="30000" dirty="0">
                <a:highlight>
                  <a:srgbClr val="FFFF00"/>
                </a:highligh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IMPECÁVEL, SADIA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(2 premissas P1 e P2 estão explícitas na Bíblia ou dicionários, e a conclusão C não se choca contra nenhum verso explicito),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dirty="0">
                <a:latin typeface="Times New Roman" panose="02020603050405020304" pitchFamily="18" charset="0"/>
                <a:ea typeface="Times New Roman" panose="02020603050405020304" pitchFamily="18" charset="0"/>
              </a:rPr>
              <a:t>* Exemplo: </a:t>
            </a:r>
            <a:r>
              <a:rPr lang="pt-PT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Aborto</a:t>
            </a:r>
            <a:r>
              <a:rPr lang="pt-PT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(Santidade da vida, proibição de matar, bênção de ter filhos, etc. estão explícitos em Ex 20:13; Sl 139:13-16; etc. Nenhum CRENTE duvida que o BOM SENSO forçosamente implica que Deus odeia aborto, embora não haja verso explícito)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5733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8000"/>
          </a:xfrm>
        </p:spPr>
        <p:txBody>
          <a:bodyPr>
            <a:normAutofit/>
          </a:bodyPr>
          <a:lstStyle/>
          <a:p>
            <a:pPr marR="28575">
              <a:spcBef>
                <a:spcPts val="150"/>
              </a:spcBef>
              <a:spcAft>
                <a:spcPts val="0"/>
              </a:spcAft>
            </a:pPr>
            <a:r>
              <a:rPr lang="pt-BR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3º GRAU (DE INTENSIDADE) DE SEPARAÇÃO</a:t>
            </a: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pt-BR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não ficar na mesma igreja dele, denunciar e combater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publicamente, em nada cooperar ou se identificar com ele, </a:t>
            </a:r>
            <a:r>
              <a:rPr lang="pt-BR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 não precisa tratá-lo como gentio e publicano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Não é impossível que ele seja um crente, salvo.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3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(Talvez poderíamos ter comunhão muito informal, limitada e esporádica em alguns POUCOS pontos específicos, sem nenhuma identificação. Como dividirmos frete de caminhão de Bíblias do TR, etc. </a:t>
            </a:r>
            <a:r>
              <a:rPr lang="pt-BR" sz="340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Bob Jones Jr.</a:t>
            </a:r>
            <a:r>
              <a:rPr lang="pt-BR" sz="3400" b="1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crítico da KJB-1611)</a:t>
            </a:r>
            <a:endParaRPr lang="pt-BR" sz="3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8967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 fontScale="90000"/>
          </a:bodyPr>
          <a:lstStyle/>
          <a:p>
            <a:pPr marL="90170" marR="28575">
              <a:spcBef>
                <a:spcPts val="150"/>
              </a:spcBef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3.1. tipo PRINC) Você tem um </a:t>
            </a: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PRINC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ÍPIO GERAL da Escritura, e muito</a:t>
            </a:r>
            <a:r>
              <a:rPr lang="pt-BR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++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provavelmente ele se aplica ao caso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pt-PT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Exemplo: </a:t>
            </a: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Fumo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deve/ não deve ser abandonado depois? (</a:t>
            </a:r>
            <a:r>
              <a:rPr lang="pl-PL" dirty="0"/>
              <a:t>1Co 6:19-20</a:t>
            </a:r>
            <a:r>
              <a:rPr lang="pt-BR" dirty="0"/>
              <a:t>; </a:t>
            </a:r>
            <a:r>
              <a:rPr lang="pl-PL" dirty="0"/>
              <a:t>3:16-17</a:t>
            </a:r>
            <a:r>
              <a:rPr lang="pt-BR" dirty="0"/>
              <a:t>; </a:t>
            </a:r>
            <a:r>
              <a:rPr lang="pl-PL" dirty="0"/>
              <a:t>Rm 6:13</a:t>
            </a:r>
            <a:r>
              <a:rPr lang="pt-BR" dirty="0"/>
              <a:t>)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3.2. tipo LOG</a:t>
            </a:r>
            <a:r>
              <a:rPr lang="pt-BR" baseline="30000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-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Você tem LÓGICA</a:t>
            </a:r>
            <a:r>
              <a:rPr lang="pt-BR" baseline="30000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-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NÃO TÃO IMPECÁVEL, mas conclusão SADIA </a:t>
            </a:r>
            <a:r>
              <a:rPr lang="pt-BR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 premissa P1 explícita na Bíblia, 1 premissa P2 somente plausível, e a conclusão C não se choca contra nenhum verso explicito)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pt-PT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Exemplo: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pecador pode vir à frente mesmo se vindo de camisa de um forró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?"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81586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2055522" cy="6858000"/>
          </a:xfrm>
        </p:spPr>
        <p:txBody>
          <a:bodyPr>
            <a:normAutofit fontScale="90000"/>
          </a:bodyPr>
          <a:lstStyle/>
          <a:p>
            <a:pPr marR="28575">
              <a:spcBef>
                <a:spcPts val="150"/>
              </a:spcBef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2º GRAU (DE INTENSIDADE) DE SEPARAÇÃO: </a:t>
            </a:r>
            <a:r>
              <a:rPr lang="pt-BR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não ficar na mesma igreja dele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fortemente </a:t>
            </a:r>
            <a:r>
              <a:rPr lang="pt-BR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repelir suas tentativas de convencê-lo em privado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em nada cooperar ou se identificar com ele, </a:t>
            </a:r>
            <a:r>
              <a:rPr lang="pt-BR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mas não precisa tratá-lo como gentio e publicano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é razoavelmente possível que ele seja um crente, salvo, embora gravemente errado em importantes pontos. 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(Talvez poderíamos ter comunhão informal, limitada e esporádica em vários pontos específicos, sem nenhuma identificação. Como contratarmos advogado para defender igrejas sérias e honestas contra medidas contra igrejas caça-níquel. J</a:t>
            </a:r>
            <a:r>
              <a:rPr lang="pt-BR" sz="4000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R. Graves</a:t>
            </a:r>
            <a:r>
              <a:rPr lang="pt-BR" sz="4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abriu as portas para os </a:t>
            </a:r>
            <a:r>
              <a:rPr lang="pt-BR" sz="40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Briders</a:t>
            </a:r>
            <a:r>
              <a:rPr lang="pt-BR" sz="4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pt-B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9109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/>
          <a:lstStyle/>
          <a:p>
            <a:pPr marL="90170" marR="28575">
              <a:spcBef>
                <a:spcPts val="150"/>
              </a:spcBef>
              <a:spcAft>
                <a:spcPts val="0"/>
              </a:spcAf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2.1. tipo EXEMPLS) 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Bíblia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não tem nenhum verso explicitamente ordenando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mas tem vários versos </a:t>
            </a:r>
            <a:r>
              <a:rPr lang="pt-BR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EXEMPLificando</a:t>
            </a:r>
            <a:r>
              <a:rPr lang="pt-BR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e Deus elogia isso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(ou, pelo menos, nunca condena):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PT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Exemplo: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"Todo crente submerso, deve/ou não deve ser </a:t>
            </a:r>
            <a:r>
              <a:rPr lang="pt-BR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membro da mais bíblica igreja de doutrina RESSUBMERSORA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que consiga ir regularmente?" 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79959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2055522" cy="6858000"/>
          </a:xfrm>
        </p:spPr>
        <p:txBody>
          <a:bodyPr>
            <a:normAutofit fontScale="90000"/>
          </a:bodyPr>
          <a:lstStyle/>
          <a:p>
            <a:pPr marR="28575">
              <a:spcBef>
                <a:spcPts val="150"/>
              </a:spcBef>
              <a:spcAft>
                <a:spcPts val="0"/>
              </a:spcAft>
            </a:pPr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1º GRAU (DE INTENSIDADE) DE SEPARAÇÃO: 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educadamente </a:t>
            </a:r>
            <a:r>
              <a:rPr lang="pt-BR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repelir suas tentativas de convencê-lo em privado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nesse assunto não cooperar ou se identificar com ele, mas </a:t>
            </a:r>
            <a:r>
              <a:rPr lang="pt-BR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não precisa se afastar em nada dele, enquanto for somente por causa deste assunto</a:t>
            </a:r>
            <a:r>
              <a:rPr lang="pt-BR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é razoavelmente possível que ele seja um crente, salvo, embora gravemente errado em importantes pontos.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(Poderíamos ter bastante comunhão informal, em vários pontos, com igreja de doutrina em tudo igual à nossa, exceto que quer "</a:t>
            </a:r>
            <a:r>
              <a:rPr lang="pt-BR" sz="4000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forçar</a:t>
            </a:r>
            <a:r>
              <a:rPr lang="pt-BR" sz="4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certa </a:t>
            </a:r>
            <a:r>
              <a:rPr lang="pt-BR" sz="4000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periodicidade da Ceia</a:t>
            </a:r>
            <a:r>
              <a:rPr lang="pt-BR" sz="4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pt-BR" sz="4000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Steven Anderson</a:t>
            </a:r>
            <a:r>
              <a:rPr lang="pt-BR" sz="4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diz que holocausto nazista foi farsa, etc.)</a:t>
            </a:r>
            <a:endParaRPr lang="pt-B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0774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/>
          <a:lstStyle/>
          <a:p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1.1. tipo COSTM</a:t>
            </a:r>
            <a:r>
              <a:rPr lang="pt-BR" baseline="30000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Você tem grande COSTUME OU PREFERÊNCIA PESSOAL, SADIO, ela não faz mal a ninguém, faz bem a alguns, contra nenhum verso ele se choca, mas por nenhum é obrigado.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pt-PT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Exemplo: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"Ceia do Senhor deve/ou não ser todos os domingos?"</a:t>
            </a:r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2206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12192000" cy="6642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pt-BR" sz="4800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1) Separação </a:t>
            </a:r>
            <a:r>
              <a:rPr lang="pt-BR" sz="4800" u="sng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Pessoal</a:t>
            </a:r>
            <a:r>
              <a:rPr lang="pt-BR" sz="4800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 do </a:t>
            </a:r>
            <a:r>
              <a:rPr lang="pt-BR" sz="4800" u="sng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PECADO</a:t>
            </a:r>
            <a:r>
              <a:rPr lang="pt-BR" sz="4800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: </a:t>
            </a:r>
            <a:r>
              <a:rPr lang="pt-BR" sz="4800" u="sng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MEU</a:t>
            </a:r>
            <a:r>
              <a:rPr lang="pt-BR" sz="4800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 Pecado.</a:t>
            </a:r>
            <a:endParaRPr lang="pt-B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28575">
              <a:spcBef>
                <a:spcPts val="150"/>
              </a:spcBef>
              <a:spcAft>
                <a:spcPts val="1200"/>
              </a:spcAft>
            </a:pPr>
            <a:r>
              <a:rPr lang="pt-PT" sz="48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Diariamente</a:t>
            </a:r>
            <a:r>
              <a:rPr lang="pt-PT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devo </a:t>
            </a:r>
            <a:r>
              <a:rPr lang="pt-PT" sz="4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odiar, vigiar, combater</a:t>
            </a:r>
            <a:r>
              <a:rPr lang="pt-PT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pt-PT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em nada alimentar MEU PECADO </a:t>
            </a:r>
            <a:r>
              <a:rPr lang="pt-PT" sz="4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PESSOAL</a:t>
            </a:r>
            <a:r>
              <a:rPr lang="pt-BR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4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Rm</a:t>
            </a:r>
            <a:r>
              <a:rPr lang="pt-BR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8:12-13; 6:1-2,6-11; </a:t>
            </a:r>
            <a:r>
              <a:rPr lang="pt-BR" sz="48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12:1-2</a:t>
            </a:r>
            <a:r>
              <a:rPr lang="pt-BR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12:9; 13:14; 1Co 6:18; 10:13; Gl 5:17, 19-21; Cl 3:5-6; 2Tm 2:22; 6:11-12; 1Pe 1:15. </a:t>
            </a:r>
            <a:b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9823278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/>
          <a:lstStyle/>
          <a:p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Hélio de Menezes Silva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abr. 2017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0058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2400" i="1" u="none" strike="noStrike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</a:t>
            </a:r>
            <a:r>
              <a:rPr lang="x-none" sz="3200" b="1" i="0" u="none" strike="noStrike" dirty="0">
                <a:solidFill>
                  <a:srgbClr val="7DBA2C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hlinkClick r:id="rId2"/>
              </a:rPr>
              <a:t>Rm 12:1-2 </a:t>
            </a:r>
            <a:r>
              <a:rPr lang="x-none" sz="2000" b="1" u="none" strike="noStrike" dirty="0">
                <a:solidFill>
                  <a:srgbClr val="FF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</a:t>
            </a:r>
            <a:r>
              <a:rPr lang="x-none" sz="20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1 </a:t>
            </a:r>
            <a:r>
              <a:rPr lang="x-none" sz="4000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Rogo-vos, pois, ó irmãos, </a:t>
            </a:r>
            <a:r>
              <a:rPr lang="x-none" sz="36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36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x-none" sz="3600" b="1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sz="4000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por causa das compaixões de Deus, </a:t>
            </a:r>
            <a:r>
              <a:rPr lang="x-none" sz="36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36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estejais a</a:t>
            </a:r>
            <a:r>
              <a:rPr lang="x-none" sz="3600" b="1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sz="4000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apresentar os vossos próprios corpos em sacrifício </a:t>
            </a:r>
            <a:r>
              <a:rPr lang="x-none" sz="36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36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está</a:t>
            </a:r>
            <a:r>
              <a:rPr lang="x-none" sz="3600" b="1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sz="4000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vivendo, santo, </a:t>
            </a:r>
            <a:r>
              <a:rPr lang="x-none" sz="36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36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3600" b="1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sz="4000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agradável a Deus; </a:t>
            </a:r>
            <a:r>
              <a:rPr lang="x-none" sz="36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36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 é</a:t>
            </a:r>
            <a:r>
              <a:rPr lang="x-none" sz="3600" b="1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sz="4000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vosso culto com- empenho- da razão</a:t>
            </a:r>
            <a:r>
              <a:rPr lang="x-none" sz="36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r>
              <a:rPr lang="x-none" sz="20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2 </a:t>
            </a:r>
            <a:r>
              <a:rPr lang="x-none" sz="36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x-none" sz="4000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sede vós conformados com este mundo</a:t>
            </a:r>
            <a:r>
              <a:rPr lang="x-none" sz="4000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 sede transformados pela renovação do vosso entendimento , para vós examinar</a:t>
            </a:r>
            <a:r>
              <a:rPr lang="x-none" sz="36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[</a:t>
            </a:r>
            <a:r>
              <a:rPr lang="x-none" sz="36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x-none" sz="3600" b="1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]</a:t>
            </a:r>
            <a:r>
              <a:rPr lang="x-none" sz="36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e- aprovar</a:t>
            </a:r>
            <a:r>
              <a:rPr lang="x-none" sz="360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[</a:t>
            </a:r>
            <a:r>
              <a:rPr lang="x-none" sz="3600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x-none" sz="3600" dirty="0">
                <a:solidFill>
                  <a:srgbClr val="808080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x-none" sz="36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 </a:t>
            </a:r>
            <a:r>
              <a:rPr lang="x-none" sz="360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[</a:t>
            </a:r>
            <a:r>
              <a:rPr lang="x-none" sz="3600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x-none" sz="3600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]</a:t>
            </a:r>
            <a:r>
              <a:rPr lang="x-none" sz="36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boa, e agradável, e perfeita vontade de Deus: </a:t>
            </a:r>
            <a:r>
              <a:rPr lang="x-none" sz="2400" i="1" u="none" strike="noStrike" dirty="0">
                <a:solidFill>
                  <a:srgbClr val="46464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LTT</a:t>
            </a:r>
            <a:br>
              <a:rPr lang="x-none" sz="1100" i="1" u="none" strike="noStrike" dirty="0">
                <a:solidFill>
                  <a:srgbClr val="46464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</a:br>
            <a:endParaRPr lang="pt-BR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814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0"/>
            <a:ext cx="1219200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4000" b="1" u="sng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Diariamente</a:t>
            </a:r>
            <a:r>
              <a:rPr lang="pt-PT" sz="4000" u="sng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devo me esforçar para </a:t>
            </a:r>
            <a:r>
              <a:rPr lang="pt-PT" sz="4000" b="1" u="sng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tornar a MINHA CARNE como se fosse morta</a:t>
            </a:r>
            <a:r>
              <a:rPr lang="pt-PT" sz="4000" u="sng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t-PT" sz="40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PT" sz="4000" u="none" strike="noStrik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x-none" sz="2800" i="1" u="none" strike="noStrike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   </a:t>
            </a:r>
            <a:r>
              <a:rPr lang="x-none" sz="3600" b="1" i="0" u="none" strike="noStrike" dirty="0">
                <a:solidFill>
                  <a:srgbClr val="7DBA2C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hlinkClick r:id="rId2"/>
              </a:rPr>
              <a:t>2Tm 2:22 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 </a:t>
            </a:r>
            <a:r>
              <a:rPr lang="x-none" sz="4400" b="1" u="sng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 concupiscências da mocidade foge tu; e persegue- tu- em- busca de justiça, fé, amor- caridade , </a:t>
            </a:r>
            <a:r>
              <a:rPr lang="x-none" sz="4000" b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4000" b="1" i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x-none" sz="4000" b="1" i="0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sz="4400" b="1" u="sng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paz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em- companhia- com aqueles </a:t>
            </a:r>
            <a:r>
              <a:rPr lang="x-none" sz="400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4000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estão</a:t>
            </a:r>
            <a:r>
              <a:rPr lang="x-none" sz="4000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invocando o Senhor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provenientes- de- dentro- de </a:t>
            </a:r>
            <a:r>
              <a:rPr lang="x-none" sz="400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4000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</a:t>
            </a:r>
            <a:r>
              <a:rPr lang="x-none" sz="4000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puro coração. </a:t>
            </a:r>
            <a:r>
              <a:rPr lang="x-none" sz="2800" i="1" u="none" strike="noStrike" dirty="0">
                <a:solidFill>
                  <a:srgbClr val="46464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LTT</a:t>
            </a:r>
            <a:br>
              <a:rPr lang="x-none" sz="2800" i="1" u="none" strike="noStrike" dirty="0">
                <a:solidFill>
                  <a:srgbClr val="46464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</a:br>
            <a:br>
              <a:rPr lang="x-none" i="1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1811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pt-BR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2) Separação </a:t>
            </a:r>
            <a:r>
              <a:rPr lang="pt-BR" u="sng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Pessoal</a:t>
            </a:r>
            <a:r>
              <a:rPr lang="pt-BR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 de Descrentes e </a:t>
            </a:r>
            <a:r>
              <a:rPr lang="pt-BR" u="sng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do MUNDO</a:t>
            </a:r>
            <a:r>
              <a:rPr lang="pt-BR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: Meu Envolvimento Com </a:t>
            </a:r>
            <a:r>
              <a:rPr lang="pt-BR" u="sng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Descrentes</a:t>
            </a:r>
            <a:r>
              <a:rPr lang="pt-BR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 e com o </a:t>
            </a:r>
            <a:r>
              <a:rPr lang="pt-BR" u="sng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Mundo</a:t>
            </a:r>
            <a:r>
              <a:rPr lang="pt-BR" dirty="0">
                <a:solidFill>
                  <a:srgbClr val="FF0000"/>
                </a:solidFill>
                <a:effectLst/>
                <a:latin typeface="Wide Latin" panose="020A0A07050505020404" pitchFamily="18" charset="0"/>
                <a:ea typeface="Times New Roman" panose="02020603050405020304" pitchFamily="18" charset="0"/>
              </a:rPr>
              <a:t>.</a:t>
            </a:r>
            <a:br>
              <a:rPr lang="pt-BR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31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("</a:t>
            </a:r>
            <a:r>
              <a:rPr lang="pt-B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Mundo</a:t>
            </a: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 significa </a:t>
            </a:r>
            <a:r>
              <a:rPr lang="pt-BR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pecaminoso sistema e influências do mundo</a:t>
            </a: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suas </a:t>
            </a:r>
            <a:r>
              <a:rPr lang="pt-BR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modas</a:t>
            </a: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</a:t>
            </a:r>
            <a:r>
              <a:rPr lang="pt-BR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valores</a:t>
            </a: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voltados para </a:t>
            </a:r>
            <a:r>
              <a:rPr lang="pt-BR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materialismo</a:t>
            </a: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pecado</a:t>
            </a: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dinheiro</a:t>
            </a: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muita </a:t>
            </a:r>
            <a:r>
              <a:rPr lang="pt-BR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popularidade-</a:t>
            </a:r>
            <a: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fama- dinheiro- posição, sem sequer cogitar de Deus). </a:t>
            </a:r>
            <a:br>
              <a:rPr lang="pt-B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pt-B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331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 fontScale="90000"/>
          </a:bodyPr>
          <a:lstStyle/>
          <a:p>
            <a:b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b="1" dirty="0">
                <a:latin typeface="Times New Roman" panose="02020603050405020304" pitchFamily="18" charset="0"/>
                <a:ea typeface="Tahoma" panose="020B0604030504040204" pitchFamily="34" charset="0"/>
              </a:rPr>
              <a:t>Diariamente devo </a:t>
            </a:r>
            <a:r>
              <a:rPr lang="pt-BR" b="1" u="sng" dirty="0">
                <a:latin typeface="Times New Roman" panose="02020603050405020304" pitchFamily="18" charset="0"/>
                <a:ea typeface="Tahoma" panose="020B0604030504040204" pitchFamily="34" charset="0"/>
              </a:rPr>
              <a:t>me separar de pessoas</a:t>
            </a:r>
            <a:r>
              <a:rPr lang="pt-BR" u="sng" dirty="0">
                <a:latin typeface="Times New Roman" panose="02020603050405020304" pitchFamily="18" charset="0"/>
                <a:ea typeface="Tahoma" panose="020B0604030504040204" pitchFamily="34" charset="0"/>
              </a:rPr>
              <a:t> </a:t>
            </a:r>
            <a:r>
              <a:rPr lang="pt-BR" dirty="0">
                <a:latin typeface="Times New Roman" panose="02020603050405020304" pitchFamily="18" charset="0"/>
                <a:ea typeface="Tahoma" panose="020B0604030504040204" pitchFamily="34" charset="0"/>
              </a:rPr>
              <a:t>(</a:t>
            </a:r>
            <a:r>
              <a:rPr lang="pt-BR" b="1" dirty="0">
                <a:latin typeface="Times New Roman" panose="02020603050405020304" pitchFamily="18" charset="0"/>
                <a:ea typeface="Tahoma" panose="020B0604030504040204" pitchFamily="34" charset="0"/>
              </a:rPr>
              <a:t>descrentes</a:t>
            </a:r>
            <a:r>
              <a:rPr lang="pt-BR" dirty="0">
                <a:latin typeface="Times New Roman" panose="02020603050405020304" pitchFamily="18" charset="0"/>
                <a:ea typeface="Tahoma" panose="020B0604030504040204" pitchFamily="34" charset="0"/>
              </a:rPr>
              <a:t> ou crentes), ou </a:t>
            </a:r>
            <a:r>
              <a:rPr lang="pt-BR" u="sng" dirty="0">
                <a:latin typeface="Times New Roman" panose="02020603050405020304" pitchFamily="18" charset="0"/>
                <a:ea typeface="Tahoma" panose="020B0604030504040204" pitchFamily="34" charset="0"/>
              </a:rPr>
              <a:t>igrejas</a:t>
            </a:r>
            <a:r>
              <a:rPr lang="pt-BR" dirty="0">
                <a:latin typeface="Times New Roman" panose="02020603050405020304" pitchFamily="18" charset="0"/>
                <a:ea typeface="Tahoma" panose="020B0604030504040204" pitchFamily="34" charset="0"/>
              </a:rPr>
              <a:t>, ou quaisquer outras </a:t>
            </a:r>
            <a:r>
              <a:rPr lang="pt-BR" u="sng" dirty="0">
                <a:latin typeface="Times New Roman" panose="02020603050405020304" pitchFamily="18" charset="0"/>
                <a:ea typeface="Tahoma" panose="020B0604030504040204" pitchFamily="34" charset="0"/>
              </a:rPr>
              <a:t>coisas</a:t>
            </a:r>
            <a:r>
              <a:rPr lang="pt-BR" dirty="0">
                <a:latin typeface="Times New Roman" panose="02020603050405020304" pitchFamily="18" charset="0"/>
                <a:ea typeface="Tahoma" panose="020B0604030504040204" pitchFamily="34" charset="0"/>
              </a:rPr>
              <a:t> </a:t>
            </a:r>
            <a:r>
              <a:rPr lang="pt-BR" b="1" u="sng" dirty="0">
                <a:latin typeface="Times New Roman" panose="02020603050405020304" pitchFamily="18" charset="0"/>
                <a:ea typeface="Tahoma" panose="020B0604030504040204" pitchFamily="34" charset="0"/>
              </a:rPr>
              <a:t>que tentarem me influenciar em direção ao MUNDO</a:t>
            </a:r>
            <a:r>
              <a:rPr lang="pt-BR" dirty="0">
                <a:latin typeface="Times New Roman" panose="02020603050405020304" pitchFamily="18" charset="0"/>
                <a:ea typeface="Tahoma" panose="020B0604030504040204" pitchFamily="34" charset="0"/>
              </a:rPr>
              <a:t>. </a:t>
            </a:r>
            <a:r>
              <a:rPr lang="pt-BR" u="sng" dirty="0"/>
              <a:t>2Co 6:</a:t>
            </a:r>
            <a:r>
              <a:rPr lang="pt-BR" dirty="0"/>
              <a:t>14-</a:t>
            </a:r>
            <a:r>
              <a:rPr lang="pt-BR" u="sng" dirty="0"/>
              <a:t>17</a:t>
            </a:r>
            <a:r>
              <a:rPr lang="pt-BR" dirty="0"/>
              <a:t>-7:1; Jo 15:18-19; Rm 12:2; </a:t>
            </a:r>
            <a:r>
              <a:rPr lang="pt-BR" u="sng" dirty="0"/>
              <a:t>1Co 5:</a:t>
            </a:r>
            <a:r>
              <a:rPr lang="pt-BR" dirty="0"/>
              <a:t>9-</a:t>
            </a:r>
            <a:r>
              <a:rPr lang="pt-BR" u="sng" dirty="0"/>
              <a:t>11</a:t>
            </a:r>
            <a:r>
              <a:rPr lang="pt-BR" dirty="0"/>
              <a:t>-13; Jo 17:15.</a:t>
            </a:r>
            <a:br>
              <a:rPr lang="pt-BR" dirty="0"/>
            </a:br>
            <a:br>
              <a:rPr lang="pt-BR" dirty="0"/>
            </a:br>
            <a:r>
              <a:rPr lang="x-none" sz="3600" b="1" u="none" strike="noStrike" dirty="0">
                <a:solidFill>
                  <a:srgbClr val="7DBA2C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hlinkClick r:id="rId2"/>
              </a:rPr>
              <a:t>2Co 6:14-7:1 </a:t>
            </a:r>
            <a:r>
              <a:rPr lang="x-none" sz="24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r>
              <a:rPr lang="pt-BR" sz="24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... </a:t>
            </a:r>
            <a:r>
              <a:rPr lang="x-none" sz="24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17 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ISSO, "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SAÍ VÓS PROVENIENTES- DE- DENTRO- DO MEIO DELES", "E SEDE SEPARADOS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diz </a:t>
            </a:r>
            <a:r>
              <a:rPr lang="x-none" sz="400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4000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Senhor; "e 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x-none" sz="4000" b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4000" b="1" i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x-none" sz="4000" b="1" i="0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imundo não toqueis vós</a:t>
            </a:r>
            <a:r>
              <a:rPr lang="x-none" sz="4000" u="none" strike="noStrike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e *Eu* vos receberei;</a:t>
            </a:r>
            <a:r>
              <a:rPr lang="x-none" sz="24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 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0685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>
            <a:normAutofit/>
          </a:bodyPr>
          <a:lstStyle/>
          <a:p>
            <a:r>
              <a:rPr lang="x-none" sz="2800" i="1" u="none" strike="noStrike" dirty="0">
                <a:solidFill>
                  <a:srgbClr val="464646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   </a:t>
            </a:r>
            <a:r>
              <a:rPr lang="x-none" sz="3600" b="1" i="0" u="none" strike="noStrike" dirty="0">
                <a:solidFill>
                  <a:srgbClr val="7DBA2C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hlinkClick r:id="rId2"/>
              </a:rPr>
              <a:t>1Co 5:9-13 </a:t>
            </a:r>
            <a:r>
              <a:rPr lang="x-none" sz="24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</a:t>
            </a:r>
            <a:r>
              <a:rPr lang="pt-BR" sz="24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...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400" b="1" u="none" strike="noStrike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 11 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Agora, porém, vos escrevi para 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manter</a:t>
            </a:r>
            <a:r>
              <a:rPr lang="x-none" sz="4000" b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4000" b="1" i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x-none" sz="4000" b="1" i="0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companhia, se qualquer </a:t>
            </a:r>
            <a:r>
              <a:rPr lang="x-none" sz="4000" b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4000" b="1" i="1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 que está</a:t>
            </a:r>
            <a:r>
              <a:rPr lang="x-none" sz="4000" b="1" i="0" u="none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sendo denominado de 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IRMÃO </a:t>
            </a:r>
            <a:r>
              <a:rPr lang="x-none" sz="4000" b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4000" b="1" i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x-none" sz="4000" b="1" i="0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quer fornicário , ou avarento, ou idólatra, ou maldizente, ou beberrão, ou voraz- predador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br>
              <a:rPr lang="pt-BR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o tal nem sequer </a:t>
            </a:r>
            <a:r>
              <a:rPr lang="x-none" sz="4000" b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[</a:t>
            </a:r>
            <a:r>
              <a:rPr lang="x-none" sz="4000" b="1" i="1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ainda</a:t>
            </a:r>
            <a:r>
              <a:rPr lang="x-none" sz="4000" b="1" i="0" u="sng" strike="noStrike" dirty="0">
                <a:solidFill>
                  <a:srgbClr val="80808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]</a:t>
            </a:r>
            <a:r>
              <a:rPr lang="x-none" b="1" u="sng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comer- junto</a:t>
            </a:r>
            <a:r>
              <a:rPr lang="x-none" b="1" dirty="0">
                <a:solidFill>
                  <a:srgbClr val="0000FF"/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pt-BR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b="1" dirty="0">
                <a:solidFill>
                  <a:srgbClr val="0000FF"/>
                </a:solidFill>
                <a:latin typeface="Kristen ITC" panose="03050502040202030202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4050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478" y="1"/>
            <a:ext cx="11217322" cy="6858000"/>
          </a:xfrm>
        </p:spPr>
        <p:txBody>
          <a:bodyPr/>
          <a:lstStyle/>
          <a:p>
            <a:r>
              <a:rPr lang="x-none" sz="3200" b="1" i="1" u="none" strike="noStrike" dirty="0">
                <a:solidFill>
                  <a:srgbClr val="464646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</a:rPr>
              <a:t>    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0" y="1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pt-BR" sz="4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Enquanto não nos queiram pressionar</a:t>
            </a: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forçar, seduzir, contaminar), </a:t>
            </a:r>
            <a:r>
              <a:rPr lang="pt-BR" sz="4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não precisamos parar</a:t>
            </a:r>
            <a:r>
              <a:rPr lang="pt-B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 conviver, fazer negócio, </a:t>
            </a:r>
            <a:r>
              <a:rPr lang="pt-BR" sz="4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tratar com DESCRENTES</a:t>
            </a:r>
            <a:r>
              <a:rPr lang="pt-BR" sz="4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somente porque eles são descrentes, pecadores, entregues ao mundo. </a:t>
            </a:r>
            <a:b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t-B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Mas, </a:t>
            </a:r>
            <a:r>
              <a:rPr lang="pt-BR" sz="4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quanto a</a:t>
            </a:r>
            <a:r>
              <a:rPr lang="pt-BR" sz="4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4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todo que se diz </a:t>
            </a:r>
            <a:r>
              <a:rPr lang="pt-BR" sz="4000" b="1" u="sng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CRENTE</a:t>
            </a:r>
            <a:r>
              <a:rPr lang="pt-BR" sz="4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4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 aceita- cultiva alguns pecados</a:t>
            </a:r>
            <a:r>
              <a:rPr lang="pt-B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 algumas coisas do mundo, </a:t>
            </a: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devemos (</a:t>
            </a:r>
            <a:r>
              <a:rPr lang="pt-BR" sz="40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1º) instruir e repreender </a:t>
            </a:r>
            <a:r>
              <a:rPr lang="pt-B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e, (2º) se ele não se arrepender e mudar, devemos nos </a:t>
            </a:r>
            <a:r>
              <a:rPr lang="pt-BR" sz="4000" b="1" u="sng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SEPARAR</a:t>
            </a:r>
            <a:r>
              <a:rPr lang="pt-BR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dele</a:t>
            </a:r>
            <a:r>
              <a:rPr lang="pt-BR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0436519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2503</Words>
  <Application>Microsoft Office PowerPoint</Application>
  <PresentationFormat>Widescreen</PresentationFormat>
  <Paragraphs>33</Paragraphs>
  <Slides>30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42" baseType="lpstr">
      <vt:lpstr>Arial</vt:lpstr>
      <vt:lpstr>Arial Black</vt:lpstr>
      <vt:lpstr>Bookman Old Style</vt:lpstr>
      <vt:lpstr>Calibri</vt:lpstr>
      <vt:lpstr>Calibri Light</vt:lpstr>
      <vt:lpstr>Kristen ITC</vt:lpstr>
      <vt:lpstr>Segoe UI</vt:lpstr>
      <vt:lpstr>Tahoma</vt:lpstr>
      <vt:lpstr>Times New Roman</vt:lpstr>
      <vt:lpstr>Webdings</vt:lpstr>
      <vt:lpstr>Wide Latin</vt:lpstr>
      <vt:lpstr>Tema do Office</vt:lpstr>
      <vt:lpstr>SEPARAÇÃO BÍBLICA do:   Meu Pecado; Mundo + Crentes-; Igrejas-.   Alcances  1 e 2:  1 2  22  Profundidades: 4, 3, 2, 1 (e 0)</vt:lpstr>
      <vt:lpstr>Apresentação do PowerPoint</vt:lpstr>
      <vt:lpstr>Apresentação do PowerPoint</vt:lpstr>
      <vt:lpstr>Apresentação do PowerPoint</vt:lpstr>
      <vt:lpstr>Apresentação do PowerPoint</vt:lpstr>
      <vt:lpstr>2) Separação Pessoal de Descrentes e do MUNDO: Meu Envolvimento Com Descrentes e com o Mundo.  ("Mundo" significa o pecaminoso sistema e influências do mundo e suas modas e valores, voltados para materialismo, pecado, dinheiro, muita popularidade- fama- dinheiro- posição, sem sequer cogitar de Deus).  </vt:lpstr>
      <vt:lpstr> Diariamente devo me separar de pessoas (descrentes ou crentes), ou igrejas, ou quaisquer outras coisas que tentarem me influenciar em direção ao MUNDO. 2Co 6:14-17-7:1; Jo 15:18-19; Rm 12:2; 1Co 5:9-11-13; Jo 17:15.  2Co 6:14-7:1  ... 17 POR ISSO, "SAÍ VÓS PROVENIENTES- DE- DENTRO- DO MEIO DELES", "E SEDE SEPARADOS", diz [o] Senhor; "e n[o] imundo não toqueis vós", e *Eu* vos receberei;  </vt:lpstr>
      <vt:lpstr>    1Co 5:9-13  ...  11 Agora, porém, vos escrevi para não manter[des]- companhia, se qualquer [um que está] sendo denominado de IRMÃO [for]: quer fornicário , ou avarento, ou idólatra, ou maldizente, ou beberrão, ou voraz- predador ;  com o tal nem sequer [ainda] comer- junto.   </vt:lpstr>
      <vt:lpstr>    </vt:lpstr>
      <vt:lpstr>   Jo 17:15 Não peço que os tires para- fora- do mundo, mas que os guardes para- fora- do mal. LTT     Não temos que nos isolar fisicamente do mundo com nossa família: temos que viver fisicamente NO mundo- Sodoma- Atenas, mas sem ser DELES, fazendo marcas sem sermos marcados, sendo sal e luz, pregando e influenciando e mudando-os, nosso viver condenando-os, nossos viver e olhos espirituais sempre mirando nossa verdadeira pátria e cidade no céu. </vt:lpstr>
      <vt:lpstr>Casamento:  2Co 6:14- 16    14 Não estejais vos submetendo- a- jugo- desigual com [os] descrentes; porquanto, que compartilhamento [há entre a] justiça e [o] desprezo- às- leis? E que comunhão [tem a] luz com [a] treva?   15  E que concórdia [tem o] Cristo com Belial? Ou que parte (em comum) [tem] um crente com um descrente?   16  E que consenso [tem o] lugar- santo (do Templo) de Deus com [os] ídolos? ...   </vt:lpstr>
      <vt:lpstr>Casamento: Como o casamento é a coisa espiritual mais importante depois da salvação, e o maior contrato, sociedade, parceria de sua vida, então a aplicação de 2Co 6:14-16 para "começar a REPARAR" -&gt; NAMORAR -&gt; CASAR" é de importância que não pode ser exagerada. </vt:lpstr>
      <vt:lpstr>3) Separação De IRMÃOS E IGREJAS em Erro de Doutrina ou de Prática  (RESSALVA: Se tiver que haver separação, ela não terá que passar da área "religiosa", nos assuntos que envolvam mesmo a menor identificação e a menor cooperação com doutrinas, igrejas, denominações, movimentos "religiosos" e similares, que não são 100% harmônicos com a Bíblia (literalmente interpretada))</vt:lpstr>
      <vt:lpstr>3.1. Preliminar: Amor. (1º) a Deus, (2º) ao Meu Próximo Deus, o Senhor, ORDENOU que amemos TODA e CADA pessoa: bons irmãos em Cristo 1Jo 2:9-11; 3:10-13; 3:16-18; 3:23;  4:7; 4:11-12; 4:20-21; 5:1-2; 2Jo 1:5 // pecadores perdidos // crentes salvos mas esfriados, desviados ou em erro doutrinário Tg 5:19-20; 1Ts 5:14, Jd 1:22-23, Ef 4: 15, Tt 2: 8 // nossos inimigos (Mt 5:41-48) // Portanto, no Senhor Jesus, eu verdadeira e sinceramente AMO a TODOS, em particular amo a você, meu irmão! </vt:lpstr>
      <vt:lpstr>3.2. Mas Deus ORDENOU SEPARAÇÃO Também em ASSUNTOS "RELIGIOSOS" (Sim! E, Em Certos Casos, Podendo Ela Ser Em Vários Alcances E Profundidades). Vamos Nos Checar? O mesmo Deus, que nos ordenou amar a todos, também ORDENOU que não nos associássemos, antes, nos SEPARÁSSEMOS de todos os que, mesmo depois de terem lido a Bíblia e tido disponíveis boa instrução bíblica, REBELDEMENTE TEIMAM em manter erros doutrinários: Rm 16:17-19 (17); 2Co 6:14-7:1 (17); Gl 1:6-9; 2Ts 3:6,14,15; 1Tm 6:5; 2Tm 2:15-19; 3:1-5 (5); 4:1-5; 2Jo 7-11 (10).</vt:lpstr>
      <vt:lpstr>Rm 16:17 Ora, rogo-vos, ó irmãos, OBSERVAR[DES] - EM- MINÚCIAS- E- TOMANDO- CUIDADOS aqueles [que estão] promovendo as divisões (contrárias à doutrina) e as iscas de armadilha contrárias à doutrina que *vós* aprendestes; e ESTEJAIS- APARTANDO-VOS para- longe- deles. </vt:lpstr>
      <vt:lpstr>    2Co 6:17  Por isso SAÍ DO MEIO DELES, E APARTAI-VOS, diz o Senhor; E não toqueis nada imundo, E eu vos receberei;   2Tm 3:5  5 Tendo uma aparência de dedicação- no- seguir- a- Deus, mas o poder dela tendo negado. Também a estes VIRA- AS- COSTAS- E- AFASTA-TE- PARA- LONGE.</vt:lpstr>
      <vt:lpstr>    2Jo 1:10 Se algum homem vem até vós e (, falando,) esta doutrina não traz, NÃO O RECEBAIS PARA DENTRO D[A VOSSA] CASA, e [tampouco] "REGOZIJAR! " A ELE NÃO DIGAIS,  11 Porque aquele que lhe [está] dizendo "Regozijar!"  participa nas suas obras más.  </vt:lpstr>
      <vt:lpstr>3.2.1 A Separação Tem Que Começar Quanto AO 1º ALCANCE Alvo é O EXATO COMETEDOR DO PECADO OU ENSINADOR DE ERRO OU HERESIA.  - Quanto aos pecados pessoais dos outros CRENTES/ igrejas tolerantes: Afastamento total e imediato 1Co 5:1-13 (incesto ”com o tal nem sequer [ainda] comer- junto”.). - Quanto aos falsos mestres e propagadores de erros doutrinários [não me refiro a assuntos em que a Bíblia não tem nenhuma palavra clara &amp; explícita &amp; indiscutível] mesmo depois de os instruirmos: Afastamento total e imediato. Expor. Denunciar. Guerrear com toda força, em todo lugar, em todo tempo. </vt:lpstr>
      <vt:lpstr>3.2.2 A Separação Também Tem Que Ser Quanto AO 2º ALCANCE i.é, daqueles1 que não praticam separação de alcance 1 (i.é, daqueles que alegam e até parecem que creem 100% iguais à Bíblia e a você, mas, na realidade, não o fazem, pelo menos, na ultra importante doutrina de separação, e gravemente pecam em não obedecer o comando de se separar, e toleram/se identificam/ cooperam com crentes2 e/ou igrejas2 que toleram pecado ou ensinam erro.) </vt:lpstr>
      <vt:lpstr>Temos que prosseguir além da separação de 1º e 2º alcances de separação, e passar aos 3º, 4º, etc. alcance? - Se eu passasse do 2º alcance, cairia em poço sem fundo ...  - Além disso, a doutrina da separação de 2º alcance deve-se à necessidade de santidade e à necessidade de um testemunho imaculado diante de Deus e do mundo. Mas se alguém/algo não faz com que você manche seu testemunho que você dá de Cristo, não há necessidade de você se separar daquilo.</vt:lpstr>
      <vt:lpstr>3.2.3. A Separação Deve Ser Em GRAUS DE INTENSIDADE Em PROFUNDIDADE. Sugerimos 4 Graus  4º GRAU (DE INTENSIDADE) DE SEPARAÇÃO: separação total; com todas as forças denunciar e combater publicamente; em nada cooperar ou se identificar com ele; tratá-lo como PERDIDO gentio e publicano, a ser repreendido e evangelizado. (NUNCA poderíamos ter NENHUM tipo/grau de comunhão. Billy Graham, disse que não tinha certeza de salvação, e que Papa e pagãos bonzinhos serão salvos.)</vt:lpstr>
      <vt:lpstr>4.1. tipo EXPL) Você tem 1 (ou mais) irretrucável VERSO EXPLÍCITO, ou 1 definição de palavra no dicionário (século 2, sentido primário e harmônico com o contexto). * Exemplo: "Salvação é somente pela graça, através somente da fé, sem obras. Ef 2:8-9"  4.2. tipo LOG++) Você tem LÓGICA++, IMPECÁVEL, SADIA (2 premissas P1 e P2 estão explícitas na Bíblia ou dicionários, e a conclusão C não se choca contra nenhum verso explicito), * Exemplo: Aborto (Santidade da vida, proibição de matar, bênção de ter filhos, etc. estão explícitos em Ex 20:13; Sl 139:13-16; etc. Nenhum CRENTE duvida que o BOM SENSO forçosamente implica que Deus odeia aborto, embora não haja verso explícito)</vt:lpstr>
      <vt:lpstr>3º GRAU (DE INTENSIDADE) DE SEPARAÇÃO: não ficar na mesma igreja dele, denunciar e combater publicamente, em nada cooperar ou se identificar com ele, mas não precisa tratá-lo como gentio e publicano. Não é impossível que ele seja um crente, salvo. (Talvez poderíamos ter comunhão muito informal, limitada e esporádica em alguns POUCOS pontos específicos, sem nenhuma identificação. Como dividirmos frete de caminhão de Bíblias do TR, etc. Bob Jones Jr., crítico da KJB-1611)</vt:lpstr>
      <vt:lpstr>3.1. tipo PRINC) Você tem um PRINCÍPIO GERAL da Escritura, e muito++ provavelmente ele se aplica ao caso * Exemplo: Fumo deve/ não deve ser abandonado depois? (1Co 6:19-20; 3:16-17; Rm 6:13) 3.2. tipo LOG-) Você tem LÓGICA-, NÃO TÃO IMPECÁVEL, mas conclusão SADIA (1 premissa P1 explícita na Bíblia, 1 premissa P2 somente plausível, e a conclusão C não se choca contra nenhum verso explicito) * Exemplo: "O pecador pode vir à frente mesmo se vindo de camisa de um forró?" </vt:lpstr>
      <vt:lpstr>2º GRAU (DE INTENSIDADE) DE SEPARAÇÃO: não ficar na mesma igreja dele, fortemente repelir suas tentativas de convencê-lo em privado, em nada cooperar ou se identificar com ele, mas não precisa tratá-lo como gentio e publicano, é razoavelmente possível que ele seja um crente, salvo, embora gravemente errado em importantes pontos.  (Talvez poderíamos ter comunhão informal, limitada e esporádica em vários pontos específicos, sem nenhuma identificação. Como contratarmos advogado para defender igrejas sérias e honestas contra medidas contra igrejas caça-níquel. J. R. Graves abriu as portas para os Briders)</vt:lpstr>
      <vt:lpstr>2.1. tipo EXEMPLS) A Bíblia não tem nenhum verso explicitamente ordenando, mas tem vários versos EXEMPLificando, e Deus elogia isso (ou, pelo menos, nunca condena):  Exemplo: "Todo crente submerso, deve/ou não deve ser membro da mais bíblica igreja de doutrina RESSUBMERSORA a que consiga ir regularmente?"  </vt:lpstr>
      <vt:lpstr>1º GRAU (DE INTENSIDADE) DE SEPARAÇÃO: educadamente repelir suas tentativas de convencê-lo em privado, nesse assunto não cooperar ou se identificar com ele, mas não precisa se afastar em nada dele, enquanto for somente por causa deste assunto, é razoavelmente possível que ele seja um crente, salvo, embora gravemente errado em importantes pontos.   (Poderíamos ter bastante comunhão informal, em vários pontos, com igreja de doutrina em tudo igual à nossa, exceto que quer "forçar" certa periodicidade da Ceia. Steven Anderson diz que holocausto nazista foi farsa, etc.)</vt:lpstr>
      <vt:lpstr>1.1. tipo COSTM+) Você tem grande COSTUME OU PREFERÊNCIA PESSOAL, SADIO, ela não faz mal a ninguém, faz bem a alguns, contra nenhum verso ele se choca, mas por nenhum é obrigado. * Exemplo: "Ceia do Senhor deve/ou não ser todos os domingos?" </vt:lpstr>
      <vt:lpstr>Hélio de Menezes Silva, abr.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SEPARAÇÃO BÍBLICA:  Pessoal e Eclesiástica.   Passos Laterais 1 e 2;   Profundidades 4 a 1.</dc:title>
  <dc:creator>Helio</dc:creator>
  <cp:lastModifiedBy>Hélio de Menezes Silva</cp:lastModifiedBy>
  <cp:revision>59</cp:revision>
  <dcterms:created xsi:type="dcterms:W3CDTF">2017-04-25T09:38:05Z</dcterms:created>
  <dcterms:modified xsi:type="dcterms:W3CDTF">2020-07-29T23:36:24Z</dcterms:modified>
</cp:coreProperties>
</file>