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30" r:id="rId2"/>
    <p:sldId id="256" r:id="rId3"/>
    <p:sldId id="257" r:id="rId4"/>
    <p:sldId id="258" r:id="rId5"/>
    <p:sldId id="259" r:id="rId6"/>
    <p:sldId id="309" r:id="rId7"/>
    <p:sldId id="310" r:id="rId8"/>
    <p:sldId id="306" r:id="rId9"/>
    <p:sldId id="307" r:id="rId10"/>
    <p:sldId id="323" r:id="rId11"/>
    <p:sldId id="308" r:id="rId12"/>
    <p:sldId id="324" r:id="rId13"/>
    <p:sldId id="260" r:id="rId14"/>
    <p:sldId id="311" r:id="rId15"/>
    <p:sldId id="312" r:id="rId16"/>
    <p:sldId id="313" r:id="rId17"/>
    <p:sldId id="315" r:id="rId18"/>
    <p:sldId id="325" r:id="rId19"/>
    <p:sldId id="314" r:id="rId20"/>
    <p:sldId id="316" r:id="rId21"/>
    <p:sldId id="326" r:id="rId22"/>
    <p:sldId id="261" r:id="rId23"/>
    <p:sldId id="262" r:id="rId24"/>
    <p:sldId id="322" r:id="rId25"/>
    <p:sldId id="263" r:id="rId26"/>
    <p:sldId id="327" r:id="rId27"/>
    <p:sldId id="264" r:id="rId28"/>
    <p:sldId id="328" r:id="rId29"/>
    <p:sldId id="265" r:id="rId30"/>
    <p:sldId id="266" r:id="rId31"/>
    <p:sldId id="329" r:id="rId32"/>
    <p:sldId id="317" r:id="rId33"/>
    <p:sldId id="321" r:id="rId34"/>
    <p:sldId id="267" r:id="rId35"/>
    <p:sldId id="320" r:id="rId36"/>
    <p:sldId id="319" r:id="rId37"/>
    <p:sldId id="268" r:id="rId38"/>
    <p:sldId id="269" r:id="rId39"/>
    <p:sldId id="270" r:id="rId40"/>
    <p:sldId id="271" r:id="rId41"/>
    <p:sldId id="272" r:id="rId42"/>
    <p:sldId id="273" r:id="rId43"/>
    <p:sldId id="274" r:id="rId44"/>
    <p:sldId id="305" r:id="rId4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5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D2858-9F36-43FA-8B11-DA7E116C92D6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4533E-4B36-4996-95B7-84005B9F4FA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4533E-4B36-4996-95B7-84005B9F4FA8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70451-6F99-4BC2-847D-5CE49D2B14FC}" type="datetimeFigureOut">
              <a:rPr lang="pt-BR" smtClean="0"/>
              <a:pPr/>
              <a:t>10/06/2014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6FA86-B8A8-4249-9CEA-985B34C5BD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858312" cy="4714908"/>
          </a:xfrm>
        </p:spPr>
        <p:txBody>
          <a:bodyPr>
            <a:norm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Clip02</a:t>
            </a:r>
            <a:r>
              <a:rPr lang="pt-BR" sz="1600" dirty="0" smtClean="0">
                <a:solidFill>
                  <a:srgbClr val="92D050"/>
                </a:solidFill>
              </a:rPr>
              <a:t> </a:t>
            </a:r>
            <a:r>
              <a:rPr lang="pt-BR" sz="2800" dirty="0" smtClean="0">
                <a:solidFill>
                  <a:srgbClr val="7030A0"/>
                </a:solidFill>
              </a:rPr>
              <a:t>Reconheço: o que </a:t>
            </a:r>
            <a:r>
              <a:rPr lang="pt-BR" sz="2800" i="1" u="sng" dirty="0" smtClean="0">
                <a:solidFill>
                  <a:srgbClr val="7030A0"/>
                </a:solidFill>
              </a:rPr>
              <a:t>DEUS</a:t>
            </a:r>
            <a:r>
              <a:rPr lang="pt-BR" sz="2800" dirty="0" smtClean="0">
                <a:solidFill>
                  <a:srgbClr val="7030A0"/>
                </a:solidFill>
              </a:rPr>
              <a:t> ensina, aqui, é que: 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TODO ser humano, desde o início ao final do mundo, está na categoria de PECADOR. Sem exceção. 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E isto me inclui! Reconheço que já pequei (e quanto!), portanto sou um pecador. Estou apavorado. 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TODO ser humano está DESTITUÍDO DA GLÓRIA DE DEUS. Isto significa que ninguém (inclusive eu) MERECE gozar a eternidade na presença e glória de Deus? Isto é apavorante, senhor Hélio!</a:t>
            </a:r>
            <a:endParaRPr lang="pt-BR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6"/>
            <a:ext cx="8715436" cy="4643470"/>
          </a:xfrm>
        </p:spPr>
        <p:txBody>
          <a:bodyPr>
            <a:normAutofit fontScale="90000"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Clip03</a:t>
            </a:r>
            <a:r>
              <a:rPr lang="pt-BR" sz="1600" dirty="0" smtClean="0">
                <a:solidFill>
                  <a:srgbClr val="92D050"/>
                </a:solidFill>
              </a:rPr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*</a:t>
            </a:r>
            <a:r>
              <a:rPr lang="pt-BR" sz="3600" b="1" u="sng" dirty="0">
                <a:solidFill>
                  <a:srgbClr val="FF0000"/>
                </a:solidFill>
              </a:rPr>
              <a:t>ROM </a:t>
            </a:r>
            <a:r>
              <a:rPr lang="pt-BR" sz="3600" b="1" u="sng" dirty="0" smtClean="0">
                <a:solidFill>
                  <a:srgbClr val="FF0000"/>
                </a:solidFill>
              </a:rPr>
              <a:t>6:23a</a:t>
            </a:r>
            <a:r>
              <a:rPr lang="pt-BR" sz="3600" dirty="0" smtClean="0">
                <a:solidFill>
                  <a:srgbClr val="FF0000"/>
                </a:solidFill>
              </a:rPr>
              <a:t>*. Eu leio </a:t>
            </a:r>
            <a:r>
              <a:rPr lang="pt-BR" sz="3600" baseline="30000" dirty="0" smtClean="0"/>
              <a:t>(você acompanha)</a:t>
            </a:r>
            <a:r>
              <a:rPr lang="pt-BR" sz="3600" dirty="0" smtClean="0">
                <a:solidFill>
                  <a:srgbClr val="FF0000"/>
                </a:solidFill>
              </a:rPr>
              <a:t/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dirty="0"/>
              <a:t/>
            </a:r>
            <a:br>
              <a:rPr lang="pt-BR" dirty="0"/>
            </a:br>
            <a:r>
              <a:rPr lang="pt-BR" dirty="0">
                <a:solidFill>
                  <a:srgbClr val="0070C0"/>
                </a:solidFill>
              </a:rPr>
              <a:t>Porque o </a:t>
            </a:r>
            <a:r>
              <a:rPr lang="pt-BR" dirty="0" smtClean="0">
                <a:solidFill>
                  <a:srgbClr val="0070C0"/>
                </a:solidFill>
              </a:rPr>
              <a:t>SALÁRIO do </a:t>
            </a:r>
            <a:r>
              <a:rPr lang="pt-BR" dirty="0">
                <a:solidFill>
                  <a:srgbClr val="0070C0"/>
                </a:solidFill>
              </a:rPr>
              <a:t>pecado é a MORTE, </a:t>
            </a:r>
            <a:r>
              <a:rPr lang="pt-BR" sz="3600" dirty="0" smtClean="0">
                <a:solidFill>
                  <a:srgbClr val="0070C0"/>
                </a:solidFill>
              </a:rPr>
              <a:t>.... </a:t>
            </a:r>
            <a:br>
              <a:rPr lang="pt-BR" sz="3600" dirty="0" smtClean="0">
                <a:solidFill>
                  <a:srgbClr val="0070C0"/>
                </a:solidFill>
              </a:rPr>
            </a:br>
            <a:r>
              <a:rPr lang="pt-BR" sz="3600" dirty="0" smtClean="0">
                <a:solidFill>
                  <a:srgbClr val="0070C0"/>
                </a:solidFill>
              </a:rPr>
              <a:t/>
            </a:r>
            <a:br>
              <a:rPr lang="pt-BR" sz="3600" dirty="0" smtClean="0">
                <a:solidFill>
                  <a:srgbClr val="0070C0"/>
                </a:solidFill>
              </a:rPr>
            </a:br>
            <a:r>
              <a:rPr lang="pt-BR" sz="3600" dirty="0" smtClean="0">
                <a:solidFill>
                  <a:srgbClr val="FF0000"/>
                </a:solidFill>
              </a:rPr>
              <a:t> Morte é ...</a:t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sz="3600" dirty="0" smtClean="0">
                <a:solidFill>
                  <a:srgbClr val="FF0000"/>
                </a:solidFill>
              </a:rPr>
              <a:t/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sz="3600" dirty="0" smtClean="0"/>
              <a:t>O que é </a:t>
            </a:r>
            <a:r>
              <a:rPr lang="pt-BR" sz="3600" dirty="0" smtClean="0">
                <a:solidFill>
                  <a:srgbClr val="FF0000"/>
                </a:solidFill>
              </a:rPr>
              <a:t>que *</a:t>
            </a:r>
            <a:r>
              <a:rPr lang="pt-BR" sz="3600" b="1" u="sng" dirty="0" smtClean="0">
                <a:solidFill>
                  <a:srgbClr val="FF0000"/>
                </a:solidFill>
              </a:rPr>
              <a:t>DEUS</a:t>
            </a:r>
            <a:r>
              <a:rPr lang="pt-BR" sz="3600" dirty="0" smtClean="0">
                <a:solidFill>
                  <a:srgbClr val="FF0000"/>
                </a:solidFill>
              </a:rPr>
              <a:t>*</a:t>
            </a:r>
            <a:r>
              <a:rPr lang="pt-BR" sz="3600" dirty="0" smtClean="0"/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dirty="0" smtClean="0"/>
              <a:t>, aqui</a:t>
            </a:r>
            <a:r>
              <a:rPr lang="pt-BR" sz="3600" dirty="0" smtClean="0">
                <a:solidFill>
                  <a:srgbClr val="FF0000"/>
                </a:solidFill>
              </a:rPr>
              <a:t>?</a:t>
            </a:r>
            <a:r>
              <a:rPr lang="pt-BR" sz="3600" dirty="0" smtClean="0"/>
              <a:t> </a:t>
            </a:r>
            <a:r>
              <a:rPr lang="pt-BR" dirty="0" smtClean="0">
                <a:solidFill>
                  <a:srgbClr val="0070C0"/>
                </a:solidFill>
              </a:rPr>
              <a:t/>
            </a:r>
            <a:br>
              <a:rPr lang="pt-BR" dirty="0" smtClean="0">
                <a:solidFill>
                  <a:srgbClr val="0070C0"/>
                </a:solidFill>
              </a:rPr>
            </a:br>
            <a:endParaRPr lang="pt-B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858312" cy="4786346"/>
          </a:xfrm>
        </p:spPr>
        <p:txBody>
          <a:bodyPr>
            <a:normAutofit fontScale="90000"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Clip04</a:t>
            </a:r>
            <a:r>
              <a:rPr lang="pt-BR" sz="2800" dirty="0" smtClean="0">
                <a:solidFill>
                  <a:srgbClr val="92D050"/>
                </a:solidFill>
              </a:rPr>
              <a:t> </a:t>
            </a:r>
            <a:r>
              <a:rPr lang="pt-BR" sz="4000" dirty="0" smtClean="0">
                <a:solidFill>
                  <a:srgbClr val="7030A0"/>
                </a:solidFill>
              </a:rPr>
              <a:t>Reconheço: o que </a:t>
            </a:r>
            <a:r>
              <a:rPr lang="pt-BR" sz="4000" i="1" u="sng" dirty="0" smtClean="0">
                <a:solidFill>
                  <a:srgbClr val="7030A0"/>
                </a:solidFill>
              </a:rPr>
              <a:t>DEUS</a:t>
            </a:r>
            <a:r>
              <a:rPr lang="pt-BR" sz="4000" dirty="0" smtClean="0">
                <a:solidFill>
                  <a:srgbClr val="7030A0"/>
                </a:solidFill>
              </a:rPr>
              <a:t> ensina, aqui, é que:</a:t>
            </a:r>
            <a:br>
              <a:rPr lang="pt-BR" sz="4000" dirty="0" smtClean="0">
                <a:solidFill>
                  <a:srgbClr val="7030A0"/>
                </a:solidFill>
              </a:rPr>
            </a:br>
            <a:r>
              <a:rPr lang="pt-BR" sz="4000" dirty="0" smtClean="0">
                <a:solidFill>
                  <a:srgbClr val="7030A0"/>
                </a:solidFill>
              </a:rPr>
              <a:t/>
            </a:r>
            <a:br>
              <a:rPr lang="pt-BR" sz="4000" dirty="0" smtClean="0">
                <a:solidFill>
                  <a:srgbClr val="7030A0"/>
                </a:solidFill>
              </a:rPr>
            </a:br>
            <a:r>
              <a:rPr lang="pt-BR" sz="4000" dirty="0" smtClean="0">
                <a:solidFill>
                  <a:srgbClr val="7030A0"/>
                </a:solidFill>
              </a:rPr>
              <a:t>- O justo e merecido pagamento pelo fato de eu ter pecado, portanto ser pecador, é a MORTE, morte ETERNA! A eterna SEPARAÇÃO de Deus. Ah, esta separação só pode ser recebendo o merecido castigo pelos meus crimes e pecados, não é?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85734"/>
            <a:ext cx="8929718" cy="4607769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Clip05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dirty="0" smtClean="0"/>
              <a:t>2. </a:t>
            </a:r>
            <a:r>
              <a:rPr lang="pt-BR" sz="4000" dirty="0" smtClean="0">
                <a:solidFill>
                  <a:srgbClr val="FF0000"/>
                </a:solidFill>
              </a:rPr>
              <a:t>Revisemos</a:t>
            </a:r>
            <a:r>
              <a:rPr lang="pt-BR" sz="4000" dirty="0" smtClean="0"/>
              <a:t> agora o assunto principal 2: 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 Deus nos </a:t>
            </a:r>
            <a:r>
              <a:rPr lang="pt-BR" sz="4000" dirty="0" smtClean="0">
                <a:solidFill>
                  <a:srgbClr val="FF0000"/>
                </a:solidFill>
              </a:rPr>
              <a:t>ama e providenciou </a:t>
            </a:r>
            <a:r>
              <a:rPr lang="pt-BR" sz="4000" b="1" dirty="0" smtClean="0">
                <a:solidFill>
                  <a:srgbClr val="FF0000"/>
                </a:solidFill>
              </a:rPr>
              <a:t>maravilhosa salvação</a:t>
            </a:r>
            <a:r>
              <a:rPr lang="pt-BR" sz="4000" dirty="0" smtClean="0"/>
              <a:t>, somente pelo  </a:t>
            </a:r>
            <a:r>
              <a:rPr lang="pt-BR" sz="4000" b="1" dirty="0" smtClean="0">
                <a:solidFill>
                  <a:srgbClr val="FF0000"/>
                </a:solidFill>
              </a:rPr>
              <a:t>CRER </a:t>
            </a:r>
            <a:r>
              <a:rPr lang="pt-BR" sz="4000" dirty="0" smtClean="0"/>
              <a:t>(que é único, mas tem 4 facetas : arrependimento &amp; conversão &amp; fé &amp; recebimento)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5"/>
            <a:ext cx="8643998" cy="4643471"/>
          </a:xfrm>
        </p:spPr>
        <p:txBody>
          <a:bodyPr>
            <a:normAutofit fontScale="90000"/>
          </a:bodyPr>
          <a:lstStyle/>
          <a:p>
            <a:pPr algn="l"/>
            <a:r>
              <a:rPr lang="pt-BR" sz="4000" dirty="0" smtClean="0">
                <a:solidFill>
                  <a:srgbClr val="FF0000"/>
                </a:solidFill>
              </a:rPr>
              <a:t>Uma vez que você já</a:t>
            </a:r>
            <a:r>
              <a:rPr lang="pt-BR" sz="4000" dirty="0" smtClean="0"/>
              <a:t> bem entendeu &amp; </a:t>
            </a:r>
            <a:r>
              <a:rPr lang="pt-BR" sz="4000" dirty="0" smtClean="0">
                <a:solidFill>
                  <a:srgbClr val="FF0000"/>
                </a:solidFill>
              </a:rPr>
              <a:t>aceitou</a:t>
            </a:r>
            <a:r>
              <a:rPr lang="pt-BR" sz="4000" dirty="0" smtClean="0"/>
              <a:t> que </a:t>
            </a:r>
            <a:br>
              <a:rPr lang="pt-BR" sz="4000" dirty="0" smtClean="0"/>
            </a:br>
            <a:r>
              <a:rPr lang="pt-BR" sz="4000" dirty="0" smtClean="0"/>
              <a:t>(a) </a:t>
            </a:r>
            <a:r>
              <a:rPr lang="pt-BR" sz="4000" dirty="0" smtClean="0">
                <a:solidFill>
                  <a:srgbClr val="FF0000"/>
                </a:solidFill>
              </a:rPr>
              <a:t>arrependimento </a:t>
            </a:r>
            <a:r>
              <a:rPr lang="pt-BR" sz="4000" dirty="0" smtClean="0"/>
              <a:t>é </a:t>
            </a:r>
            <a:r>
              <a:rPr lang="pt-BR" sz="4000" dirty="0" smtClean="0">
                <a:solidFill>
                  <a:srgbClr val="FF0000"/>
                </a:solidFill>
              </a:rPr>
              <a:t>sincera mudança</a:t>
            </a:r>
            <a:r>
              <a:rPr lang="pt-BR" sz="4000" dirty="0" smtClean="0"/>
              <a:t> </a:t>
            </a:r>
            <a:r>
              <a:rPr lang="pt-BR" sz="4000" baseline="30000" dirty="0" smtClean="0"/>
              <a:t>(operada por Deus) </a:t>
            </a:r>
            <a:r>
              <a:rPr lang="pt-BR" sz="4000" dirty="0" smtClean="0"/>
              <a:t>em 3 áreas conjuntas (</a:t>
            </a:r>
            <a:r>
              <a:rPr lang="pt-BR" sz="4000" dirty="0" smtClean="0">
                <a:solidFill>
                  <a:srgbClr val="FF0000"/>
                </a:solidFill>
              </a:rPr>
              <a:t>pensamento &amp; sentimento &amp; vontade</a:t>
            </a:r>
            <a:r>
              <a:rPr lang="pt-BR" sz="4000" dirty="0" smtClean="0"/>
              <a:t>); e </a:t>
            </a:r>
            <a:br>
              <a:rPr lang="pt-BR" sz="4000" dirty="0" smtClean="0"/>
            </a:br>
            <a:r>
              <a:rPr lang="pt-BR" sz="4000" dirty="0" smtClean="0"/>
              <a:t>(b) </a:t>
            </a:r>
            <a:r>
              <a:rPr lang="pt-BR" sz="4000" dirty="0" smtClean="0">
                <a:solidFill>
                  <a:srgbClr val="FF0000"/>
                </a:solidFill>
              </a:rPr>
              <a:t>conversão é inverter </a:t>
            </a:r>
            <a:r>
              <a:rPr lang="pt-BR" sz="4000" dirty="0" smtClean="0"/>
              <a:t>a direção de vida,</a:t>
            </a:r>
            <a:br>
              <a:rPr lang="pt-BR" sz="4000" dirty="0" smtClean="0"/>
            </a:br>
            <a:r>
              <a:rPr lang="pt-BR" sz="4000" dirty="0" smtClean="0"/>
              <a:t> </a:t>
            </a:r>
            <a:br>
              <a:rPr lang="pt-BR" sz="4000" dirty="0" smtClean="0"/>
            </a:br>
            <a:r>
              <a:rPr lang="pt-BR" sz="4000" dirty="0" smtClean="0">
                <a:solidFill>
                  <a:srgbClr val="FF0000"/>
                </a:solidFill>
              </a:rPr>
              <a:t>vamos mais rápido nessas 2 facetas </a:t>
            </a:r>
            <a:r>
              <a:rPr lang="pt-BR" sz="4000" dirty="0" smtClean="0"/>
              <a:t>do crer.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5"/>
            <a:ext cx="8715436" cy="4643471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>Mas percebo que foi a 1ª vez que você ouviu das </a:t>
            </a:r>
            <a:r>
              <a:rPr lang="pt-BR" dirty="0" smtClean="0">
                <a:solidFill>
                  <a:srgbClr val="FF0000"/>
                </a:solidFill>
              </a:rPr>
              <a:t>promessas de maravilhosa salvação somente por (c) fé e (d) receber</a:t>
            </a:r>
            <a:r>
              <a:rPr lang="pt-BR" dirty="0" smtClean="0"/>
              <a:t>, e, talvez, achou “maravilhoso demais”, portanto </a:t>
            </a:r>
            <a:r>
              <a:rPr lang="pt-BR" dirty="0" smtClean="0">
                <a:solidFill>
                  <a:srgbClr val="FF0000"/>
                </a:solidFill>
              </a:rPr>
              <a:t>quer ouvir e ponderar mais.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Iremos mais devagar nessas facetas (c,d) </a:t>
            </a:r>
            <a:r>
              <a:rPr lang="pt-BR" dirty="0" smtClean="0"/>
              <a:t>do crer.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85734"/>
            <a:ext cx="8858280" cy="4500594"/>
          </a:xfrm>
        </p:spPr>
        <p:txBody>
          <a:bodyPr>
            <a:normAutofit/>
          </a:bodyPr>
          <a:lstStyle/>
          <a:p>
            <a:pPr algn="l"/>
            <a:r>
              <a:rPr lang="pt-BR" dirty="0" smtClean="0">
                <a:solidFill>
                  <a:srgbClr val="FF0000"/>
                </a:solidFill>
              </a:rPr>
              <a:t>2.a. </a:t>
            </a:r>
            <a:r>
              <a:rPr lang="pt-BR" b="1" dirty="0" smtClean="0">
                <a:solidFill>
                  <a:srgbClr val="FF0000"/>
                </a:solidFill>
              </a:rPr>
              <a:t>ARREPENDIMENTO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/>
              <a:t>(do(s) </a:t>
            </a:r>
            <a:r>
              <a:rPr lang="pt-BR" sz="2800" dirty="0" err="1" smtClean="0"/>
              <a:t>pecadO</a:t>
            </a:r>
            <a:r>
              <a:rPr lang="pt-BR" sz="2800" dirty="0" smtClean="0"/>
              <a:t>(s) e da religião inútil) </a:t>
            </a:r>
            <a:r>
              <a:rPr lang="pt-BR" dirty="0" smtClean="0">
                <a:solidFill>
                  <a:srgbClr val="FF0000"/>
                </a:solidFill>
              </a:rPr>
              <a:t>é </a:t>
            </a:r>
            <a:r>
              <a:rPr lang="pt-BR" baseline="30000" dirty="0" smtClean="0"/>
              <a:t>1ª</a:t>
            </a:r>
            <a:r>
              <a:rPr lang="pt-BR" dirty="0" smtClean="0">
                <a:solidFill>
                  <a:srgbClr val="FF0000"/>
                </a:solidFill>
              </a:rPr>
              <a:t> indispensável faceta do crer</a:t>
            </a:r>
            <a:r>
              <a:rPr lang="pt-BR" dirty="0" smtClean="0"/>
              <a:t>, da salvação</a:t>
            </a:r>
            <a:br>
              <a:rPr lang="pt-BR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>
                <a:solidFill>
                  <a:srgbClr val="FF0000"/>
                </a:solidFill>
              </a:rPr>
              <a:t> Arrependimento é sincera mudança</a:t>
            </a:r>
            <a:r>
              <a:rPr lang="pt-BR" sz="2800" dirty="0" smtClean="0"/>
              <a:t> </a:t>
            </a:r>
            <a:r>
              <a:rPr lang="pt-BR" sz="2800" baseline="30000" dirty="0" smtClean="0"/>
              <a:t>(operada por Deus) </a:t>
            </a:r>
            <a:r>
              <a:rPr lang="pt-BR" sz="2800" dirty="0" smtClean="0"/>
              <a:t>em 3 áreas conjuntas (</a:t>
            </a:r>
            <a:r>
              <a:rPr lang="pt-BR" sz="2800" dirty="0" smtClean="0">
                <a:solidFill>
                  <a:srgbClr val="FF0000"/>
                </a:solidFill>
              </a:rPr>
              <a:t>pensamento &amp; sentimento &amp; vontade</a:t>
            </a:r>
            <a:r>
              <a:rPr lang="pt-BR" sz="2800" dirty="0" smtClean="0"/>
              <a:t>) </a:t>
            </a:r>
            <a:br>
              <a:rPr lang="pt-BR" sz="2800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6"/>
            <a:ext cx="8715436" cy="4643470"/>
          </a:xfrm>
        </p:spPr>
        <p:txBody>
          <a:bodyPr>
            <a:normAutofit/>
          </a:bodyPr>
          <a:lstStyle/>
          <a:p>
            <a:pPr algn="l"/>
            <a:r>
              <a:rPr lang="pt-BR" sz="4000" dirty="0" smtClean="0">
                <a:solidFill>
                  <a:srgbClr val="FF0000"/>
                </a:solidFill>
              </a:rPr>
              <a:t>Luc 13:3. Eu leio.</a:t>
            </a:r>
            <a:br>
              <a:rPr lang="pt-BR" sz="4000" dirty="0" smtClean="0">
                <a:solidFill>
                  <a:srgbClr val="FF0000"/>
                </a:solidFill>
              </a:rPr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>
                <a:solidFill>
                  <a:srgbClr val="0070C0"/>
                </a:solidFill>
              </a:rPr>
              <a:t>Não, vos digo; antes, </a:t>
            </a:r>
            <a:r>
              <a:rPr lang="pt-BR" sz="4000" b="1" dirty="0" smtClean="0">
                <a:solidFill>
                  <a:srgbClr val="0070C0"/>
                </a:solidFill>
              </a:rPr>
              <a:t>se não vos ARREPENDERDES, todos de igual modo perecereis.</a:t>
            </a:r>
            <a:r>
              <a:rPr lang="pt-BR" sz="4000" dirty="0" smtClean="0"/>
              <a:t> 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 O que é </a:t>
            </a:r>
            <a:r>
              <a:rPr lang="pt-BR" sz="4000" dirty="0" smtClean="0">
                <a:solidFill>
                  <a:srgbClr val="FF0000"/>
                </a:solidFill>
              </a:rPr>
              <a:t>que *DEUS*</a:t>
            </a:r>
            <a:r>
              <a:rPr lang="pt-BR" sz="4000" dirty="0" smtClean="0"/>
              <a:t> </a:t>
            </a:r>
            <a:r>
              <a:rPr lang="pt-BR" sz="4000" dirty="0" smtClean="0">
                <a:solidFill>
                  <a:srgbClr val="FF0000"/>
                </a:solidFill>
              </a:rPr>
              <a:t>_</a:t>
            </a:r>
            <a:r>
              <a:rPr lang="pt-BR" sz="4000" i="1" u="sng" dirty="0" smtClean="0">
                <a:solidFill>
                  <a:srgbClr val="FF0000"/>
                </a:solidFill>
              </a:rPr>
              <a:t>DIZ</a:t>
            </a:r>
            <a:r>
              <a:rPr lang="pt-BR" sz="4000" dirty="0" smtClean="0">
                <a:solidFill>
                  <a:srgbClr val="FF0000"/>
                </a:solidFill>
              </a:rPr>
              <a:t>_</a:t>
            </a:r>
            <a:r>
              <a:rPr lang="pt-BR" sz="4000" dirty="0" smtClean="0"/>
              <a:t>, aqui</a:t>
            </a:r>
            <a:r>
              <a:rPr lang="pt-BR" sz="4000" dirty="0" smtClean="0">
                <a:solidFill>
                  <a:srgbClr val="FF0000"/>
                </a:solidFill>
              </a:rPr>
              <a:t>?</a:t>
            </a:r>
            <a:r>
              <a:rPr lang="pt-BR" sz="4000" dirty="0" smtClean="0"/>
              <a:t> 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858312" cy="4786346"/>
          </a:xfrm>
        </p:spPr>
        <p:txBody>
          <a:bodyPr>
            <a:norm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Clip06</a:t>
            </a:r>
            <a:r>
              <a:rPr lang="pt-BR" dirty="0" smtClean="0"/>
              <a:t> </a:t>
            </a:r>
            <a:r>
              <a:rPr lang="pt-BR" sz="2800" dirty="0" smtClean="0">
                <a:solidFill>
                  <a:srgbClr val="7030A0"/>
                </a:solidFill>
              </a:rPr>
              <a:t>Reconheço: o que </a:t>
            </a:r>
            <a:r>
              <a:rPr lang="pt-BR" sz="2800" b="1" i="1" u="sng" dirty="0" smtClean="0">
                <a:solidFill>
                  <a:srgbClr val="7030A0"/>
                </a:solidFill>
              </a:rPr>
              <a:t>DEUS</a:t>
            </a:r>
            <a:r>
              <a:rPr lang="pt-BR" sz="2800" dirty="0" smtClean="0">
                <a:solidFill>
                  <a:srgbClr val="7030A0"/>
                </a:solidFill>
              </a:rPr>
              <a:t> ensina, aqui, é que: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Se não se ARREPENDER de verdade, de TODOS seus pecados, se não mudar sua mente e passar a odiá-los e anelar o dia de se libertar da sua natureza pecaminosa, então TODO homem perecerá, isto é, ficará na eterna condenação! Imploro a Deus que não me aconteça tal, imploro que me conceda arrependimento!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214296"/>
            <a:ext cx="8572560" cy="4500594"/>
          </a:xfrm>
        </p:spPr>
        <p:txBody>
          <a:bodyPr/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Clip07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2.b. </a:t>
            </a:r>
            <a:r>
              <a:rPr lang="pt-BR" b="1" dirty="0" smtClean="0">
                <a:solidFill>
                  <a:srgbClr val="FF0000"/>
                </a:solidFill>
              </a:rPr>
              <a:t>CONVERSÃO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/>
              <a:t>(sincera mudança de direção, do(s) </a:t>
            </a:r>
            <a:r>
              <a:rPr lang="pt-BR" sz="2800" dirty="0" err="1" smtClean="0"/>
              <a:t>pecadO</a:t>
            </a:r>
            <a:r>
              <a:rPr lang="pt-BR" sz="2800" dirty="0" smtClean="0"/>
              <a:t>(s) e da religião inútil), para Deus e Seu Evangelho) </a:t>
            </a:r>
            <a:r>
              <a:rPr lang="pt-BR" dirty="0" smtClean="0">
                <a:solidFill>
                  <a:srgbClr val="FF0000"/>
                </a:solidFill>
              </a:rPr>
              <a:t>é </a:t>
            </a:r>
            <a:r>
              <a:rPr lang="pt-BR" baseline="30000" dirty="0" smtClean="0"/>
              <a:t>2ª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indispensável faceta do crer</a:t>
            </a:r>
            <a:r>
              <a:rPr lang="pt-BR" dirty="0" smtClean="0"/>
              <a:t>, da salvação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r>
              <a:rPr lang="pt-BR" sz="900" u="sng" dirty="0" err="1" smtClean="0">
                <a:solidFill>
                  <a:srgbClr val="92D050"/>
                </a:solidFill>
                <a:latin typeface="+mn-lt"/>
              </a:rPr>
              <a:t>Clip01</a:t>
            </a:r>
            <a:r>
              <a:rPr lang="pt-BR" sz="1800" u="sng" dirty="0" smtClean="0">
                <a:solidFill>
                  <a:srgbClr val="92D050"/>
                </a:solidFill>
                <a:latin typeface="Playbill" pitchFamily="82" charset="0"/>
              </a:rPr>
              <a:t> </a:t>
            </a:r>
            <a:r>
              <a:rPr lang="pt-BR" sz="9800" u="sng" dirty="0" smtClean="0">
                <a:solidFill>
                  <a:srgbClr val="FF0000"/>
                </a:solidFill>
                <a:latin typeface="Playbill" pitchFamily="82" charset="0"/>
              </a:rPr>
              <a:t/>
            </a:r>
            <a:br>
              <a:rPr lang="pt-BR" sz="9800" u="sng" dirty="0" smtClean="0">
                <a:solidFill>
                  <a:srgbClr val="FF0000"/>
                </a:solidFill>
                <a:latin typeface="Playbill" pitchFamily="82" charset="0"/>
              </a:rPr>
            </a:br>
            <a:r>
              <a:rPr lang="pt-BR" sz="9800" u="sng" dirty="0" err="1" smtClean="0">
                <a:solidFill>
                  <a:srgbClr val="FF0000"/>
                </a:solidFill>
                <a:latin typeface="Playbill" pitchFamily="82" charset="0"/>
              </a:rPr>
              <a:t>I02</a:t>
            </a:r>
            <a:r>
              <a:rPr lang="pt-BR" sz="9800" u="sng" dirty="0" smtClean="0">
                <a:solidFill>
                  <a:srgbClr val="FF0000"/>
                </a:solidFill>
                <a:latin typeface="Playbill" pitchFamily="82" charset="0"/>
              </a:rPr>
              <a:t> - COMO SER SALVO – 2</a:t>
            </a:r>
            <a:r>
              <a:rPr lang="pt-BR" u="sng" dirty="0" smtClean="0">
                <a:latin typeface="Playbill" pitchFamily="82" charset="0"/>
              </a:rPr>
              <a:t/>
            </a:r>
            <a:br>
              <a:rPr lang="pt-BR" u="sng" dirty="0" smtClean="0">
                <a:latin typeface="Playbill" pitchFamily="82" charset="0"/>
              </a:rPr>
            </a:br>
            <a:r>
              <a:rPr lang="pt-BR" sz="3600" u="sng" dirty="0" smtClean="0">
                <a:latin typeface="Playbill" pitchFamily="82" charset="0"/>
              </a:rPr>
              <a:t>(parte da série </a:t>
            </a:r>
            <a:r>
              <a:rPr lang="pt-BR" sz="5400" i="1" u="sng" dirty="0" smtClean="0">
                <a:latin typeface="Playbill" pitchFamily="82" charset="0"/>
              </a:rPr>
              <a:t>Evangelismo Pessoal</a:t>
            </a:r>
            <a:r>
              <a:rPr lang="pt-BR" sz="3600" u="sng" dirty="0" smtClean="0">
                <a:latin typeface="Playbill" pitchFamily="82" charset="0"/>
              </a:rPr>
              <a:t>)</a:t>
            </a:r>
            <a:r>
              <a:rPr lang="pt-BR" u="sng" dirty="0" smtClean="0">
                <a:latin typeface="Playbill" pitchFamily="82" charset="0"/>
              </a:rPr>
              <a:t/>
            </a:r>
            <a:br>
              <a:rPr lang="pt-BR" u="sng" dirty="0" smtClean="0">
                <a:latin typeface="Playbill" pitchFamily="82" charset="0"/>
              </a:rPr>
            </a:br>
            <a:r>
              <a:rPr lang="pt-BR" u="sng" dirty="0" smtClean="0">
                <a:latin typeface="Playbill" pitchFamily="82" charset="0"/>
              </a:rPr>
              <a:t/>
            </a:r>
            <a:br>
              <a:rPr lang="pt-BR" u="sng" dirty="0" smtClean="0">
                <a:latin typeface="Playbill" pitchFamily="82" charset="0"/>
              </a:rPr>
            </a:br>
            <a:r>
              <a:rPr lang="pt-BR" sz="3600" dirty="0" smtClean="0">
                <a:latin typeface="Playbill" pitchFamily="82" charset="0"/>
              </a:rPr>
              <a:t>(</a:t>
            </a:r>
            <a:r>
              <a:rPr lang="pt-BR" sz="5400" dirty="0" smtClean="0">
                <a:latin typeface="Playbill" pitchFamily="82" charset="0"/>
              </a:rPr>
              <a:t>2ª visita, de </a:t>
            </a:r>
            <a:r>
              <a:rPr lang="pt-BR" sz="5400" dirty="0" smtClean="0">
                <a:solidFill>
                  <a:srgbClr val="FF0000"/>
                </a:solidFill>
                <a:latin typeface="Playbill" pitchFamily="82" charset="0"/>
              </a:rPr>
              <a:t>REVISÃO e CONTINUAÇÃO</a:t>
            </a:r>
            <a:r>
              <a:rPr lang="pt-BR" sz="3600" dirty="0" smtClean="0">
                <a:latin typeface="Playbill" pitchFamily="82" charset="0"/>
              </a:rPr>
              <a:t>)</a:t>
            </a:r>
            <a:endParaRPr lang="pt-BR" dirty="0">
              <a:latin typeface="Playbill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5"/>
            <a:ext cx="8715436" cy="4643471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</a:rPr>
              <a:t>Mat 18:3. Eu leio.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4000" dirty="0" smtClean="0">
                <a:solidFill>
                  <a:srgbClr val="0070C0"/>
                </a:solidFill>
              </a:rPr>
              <a:t>E disse: Em verdade vos digo que, </a:t>
            </a:r>
            <a:r>
              <a:rPr lang="pt-BR" sz="4000" b="1" dirty="0" smtClean="0">
                <a:solidFill>
                  <a:srgbClr val="0070C0"/>
                </a:solidFill>
              </a:rPr>
              <a:t>se não vos CONVERTERDES e não vos fizerdes como meninos, de modo algum entrareis no reino dos céus.</a:t>
            </a:r>
            <a:r>
              <a:rPr lang="pt-BR" sz="4000" dirty="0" smtClean="0">
                <a:solidFill>
                  <a:srgbClr val="0070C0"/>
                </a:solidFill>
              </a:rPr>
              <a:t>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 O que é </a:t>
            </a:r>
            <a:r>
              <a:rPr lang="pt-BR" sz="3600" dirty="0" smtClean="0">
                <a:solidFill>
                  <a:srgbClr val="FF0000"/>
                </a:solidFill>
              </a:rPr>
              <a:t>que *DEUS*</a:t>
            </a:r>
            <a:r>
              <a:rPr lang="pt-BR" sz="3600" dirty="0" smtClean="0"/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dirty="0" smtClean="0"/>
              <a:t>, aqui</a:t>
            </a:r>
            <a:r>
              <a:rPr lang="pt-BR" sz="3600" dirty="0" smtClean="0">
                <a:solidFill>
                  <a:srgbClr val="FF0000"/>
                </a:solidFill>
              </a:rPr>
              <a:t>?</a:t>
            </a:r>
            <a:r>
              <a:rPr lang="pt-BR" sz="3600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214295"/>
            <a:ext cx="8786874" cy="4357719"/>
          </a:xfrm>
        </p:spPr>
        <p:txBody>
          <a:bodyPr>
            <a:norm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Clip08</a:t>
            </a:r>
            <a:r>
              <a:rPr lang="pt-BR" dirty="0" smtClean="0"/>
              <a:t> </a:t>
            </a:r>
            <a:r>
              <a:rPr lang="pt-BR" sz="2800" dirty="0" smtClean="0">
                <a:solidFill>
                  <a:srgbClr val="7030A0"/>
                </a:solidFill>
              </a:rPr>
              <a:t>Reconheço: o que DEUS ensina, aqui, é que: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Todo homem que não inverta de verdade sua direção de vida,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e não se faça humilde e creia com fé de uma criancinha,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então de modo nenhum entrará no reino dos céus.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Isto me apavora, nada disso ocorreu comigo. Que farei?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Clip09</a:t>
            </a:r>
            <a:r>
              <a:rPr lang="pt-BR" sz="4000" dirty="0" smtClean="0">
                <a:solidFill>
                  <a:srgbClr val="92D050"/>
                </a:solidFill>
              </a:rPr>
              <a:t> </a:t>
            </a:r>
            <a:r>
              <a:rPr lang="pt-BR" sz="4000" dirty="0" smtClean="0">
                <a:solidFill>
                  <a:srgbClr val="FF0000"/>
                </a:solidFill>
              </a:rPr>
              <a:t>2.c. </a:t>
            </a:r>
            <a:r>
              <a:rPr lang="pt-BR" sz="4000" b="1" dirty="0" smtClean="0">
                <a:solidFill>
                  <a:srgbClr val="FF0000"/>
                </a:solidFill>
              </a:rPr>
              <a:t>FÉ</a:t>
            </a:r>
            <a:r>
              <a:rPr lang="pt-BR" sz="4000" dirty="0" smtClean="0">
                <a:solidFill>
                  <a:srgbClr val="FF0000"/>
                </a:solidFill>
              </a:rPr>
              <a:t> é </a:t>
            </a:r>
            <a:r>
              <a:rPr lang="pt-BR" sz="4000" baseline="30000" dirty="0" smtClean="0"/>
              <a:t>3ª</a:t>
            </a:r>
            <a:r>
              <a:rPr lang="pt-BR" sz="4000" dirty="0" smtClean="0">
                <a:solidFill>
                  <a:srgbClr val="FF0000"/>
                </a:solidFill>
              </a:rPr>
              <a:t> indispensável faceta do crer</a:t>
            </a:r>
            <a:r>
              <a:rPr lang="pt-BR" sz="4000" dirty="0" smtClean="0"/>
              <a:t>, da salvação.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100" b="1" u="sng" dirty="0" smtClean="0"/>
              <a:t>CREIA</a:t>
            </a:r>
            <a:r>
              <a:rPr lang="pt-BR" sz="3100" b="1" dirty="0" smtClean="0"/>
              <a:t>, CONFIE totalmente no VERBO </a:t>
            </a:r>
            <a:r>
              <a:rPr lang="pt-BR" sz="2700" b="1" dirty="0" smtClean="0"/>
              <a:t>(o Vivo, e o Escrito). </a:t>
            </a:r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3100" dirty="0" smtClean="0"/>
              <a:t>Total e definitivamente: </a:t>
            </a:r>
            <a:br>
              <a:rPr lang="pt-BR" sz="3100" dirty="0" smtClean="0"/>
            </a:br>
            <a:r>
              <a:rPr lang="pt-BR" sz="3100" dirty="0" smtClean="0"/>
              <a:t>  - </a:t>
            </a:r>
            <a:r>
              <a:rPr lang="pt-BR" sz="3100" b="1" u="sng" dirty="0" smtClean="0"/>
              <a:t>CREIA</a:t>
            </a:r>
            <a:r>
              <a:rPr lang="pt-BR" sz="3100" dirty="0" smtClean="0"/>
              <a:t> real e integralmente em o </a:t>
            </a:r>
            <a:r>
              <a:rPr lang="pt-BR" sz="3100" b="1" u="sng" dirty="0" smtClean="0"/>
              <a:t>CRISTO</a:t>
            </a:r>
            <a:r>
              <a:rPr lang="pt-BR" sz="3100" dirty="0" smtClean="0"/>
              <a:t>, </a:t>
            </a:r>
            <a:br>
              <a:rPr lang="pt-BR" sz="3100" dirty="0" smtClean="0"/>
            </a:br>
            <a:r>
              <a:rPr lang="pt-BR" sz="3100" dirty="0" smtClean="0"/>
              <a:t>  -  creia </a:t>
            </a:r>
            <a:r>
              <a:rPr lang="pt-BR" sz="3100" i="1" dirty="0" smtClean="0"/>
              <a:t>tudo</a:t>
            </a:r>
            <a:r>
              <a:rPr lang="pt-BR" sz="3100" dirty="0" smtClean="0"/>
              <a:t> que a </a:t>
            </a:r>
            <a:r>
              <a:rPr lang="pt-BR" sz="3100" i="1" dirty="0" smtClean="0"/>
              <a:t>Bíblia</a:t>
            </a:r>
            <a:r>
              <a:rPr lang="pt-BR" sz="3100" dirty="0" smtClean="0"/>
              <a:t> ensina sobre Ele, </a:t>
            </a:r>
            <a:br>
              <a:rPr lang="pt-BR" sz="3100" dirty="0" smtClean="0"/>
            </a:br>
            <a:r>
              <a:rPr lang="pt-BR" sz="3100" dirty="0" smtClean="0"/>
              <a:t>  - creia </a:t>
            </a:r>
            <a:r>
              <a:rPr lang="pt-BR" sz="3100" i="1" dirty="0" smtClean="0"/>
              <a:t>só</a:t>
            </a:r>
            <a:r>
              <a:rPr lang="pt-BR" sz="3100" dirty="0" smtClean="0"/>
              <a:t> </a:t>
            </a:r>
            <a:r>
              <a:rPr lang="pt-BR" sz="3100" dirty="0" err="1" smtClean="0"/>
              <a:t>nEle</a:t>
            </a:r>
            <a:r>
              <a:rPr lang="pt-BR" sz="3100" dirty="0" smtClean="0"/>
              <a:t>, </a:t>
            </a:r>
            <a:r>
              <a:rPr lang="pt-BR" sz="3100" b="1" u="sng" dirty="0" smtClean="0"/>
              <a:t>CONFIE</a:t>
            </a:r>
            <a:r>
              <a:rPr lang="pt-BR" sz="3100" dirty="0" smtClean="0"/>
              <a:t> </a:t>
            </a:r>
            <a:r>
              <a:rPr lang="pt-BR" sz="3100" i="1" dirty="0" smtClean="0"/>
              <a:t>totalmente</a:t>
            </a:r>
            <a:r>
              <a:rPr lang="pt-BR" sz="3100" dirty="0" smtClean="0"/>
              <a:t> </a:t>
            </a:r>
            <a:r>
              <a:rPr lang="pt-BR" sz="3100" dirty="0" err="1" smtClean="0"/>
              <a:t>nEle</a:t>
            </a:r>
            <a:r>
              <a:rPr lang="pt-BR" sz="3100" dirty="0" smtClean="0"/>
              <a:t>, </a:t>
            </a:r>
            <a:br>
              <a:rPr lang="pt-BR" sz="3100" dirty="0" smtClean="0"/>
            </a:br>
            <a:r>
              <a:rPr lang="pt-BR" sz="3100" dirty="0" smtClean="0"/>
              <a:t>  - </a:t>
            </a:r>
            <a:r>
              <a:rPr lang="pt-BR" sz="3100" b="1" u="sng" dirty="0" smtClean="0"/>
              <a:t>RECEBA-O</a:t>
            </a:r>
            <a:r>
              <a:rPr lang="pt-BR" sz="3100" dirty="0" smtClean="0"/>
              <a:t> como seu único e suficiente </a:t>
            </a:r>
            <a:r>
              <a:rPr lang="pt-BR" sz="3100" b="1" u="sng" dirty="0" smtClean="0"/>
              <a:t>SENHOR</a:t>
            </a:r>
            <a:r>
              <a:rPr lang="pt-BR" sz="3100" dirty="0" smtClean="0"/>
              <a:t>, </a:t>
            </a:r>
            <a:r>
              <a:rPr lang="pt-BR" sz="3100" b="1" u="sng" dirty="0" smtClean="0"/>
              <a:t>SALVADOR</a:t>
            </a:r>
            <a:r>
              <a:rPr lang="pt-BR" sz="3100" dirty="0" smtClean="0"/>
              <a:t>, </a:t>
            </a:r>
            <a:r>
              <a:rPr lang="pt-BR" sz="3100" b="1" u="sng" dirty="0" smtClean="0"/>
              <a:t>DEUS</a:t>
            </a:r>
            <a:r>
              <a:rPr lang="pt-BR" sz="3100" dirty="0" smtClean="0"/>
              <a:t>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/>
          </a:bodyPr>
          <a:lstStyle/>
          <a:p>
            <a:pPr algn="l"/>
            <a:r>
              <a:rPr lang="pt-BR" sz="4000" dirty="0" smtClean="0">
                <a:solidFill>
                  <a:srgbClr val="FF0000"/>
                </a:solidFill>
              </a:rPr>
              <a:t>Joã 3:18. Eu leio.</a:t>
            </a:r>
            <a:br>
              <a:rPr lang="pt-BR" sz="4000" dirty="0" smtClean="0">
                <a:solidFill>
                  <a:srgbClr val="FF0000"/>
                </a:solidFill>
              </a:rPr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0070C0"/>
                </a:solidFill>
              </a:rPr>
              <a:t>Quem </a:t>
            </a:r>
            <a:r>
              <a:rPr lang="pt-BR" sz="3600" b="1" dirty="0" smtClean="0">
                <a:solidFill>
                  <a:srgbClr val="0070C0"/>
                </a:solidFill>
              </a:rPr>
              <a:t>CRÊ</a:t>
            </a:r>
            <a:r>
              <a:rPr lang="pt-BR" sz="3600" dirty="0" smtClean="0">
                <a:solidFill>
                  <a:srgbClr val="0070C0"/>
                </a:solidFill>
              </a:rPr>
              <a:t> </a:t>
            </a:r>
            <a:r>
              <a:rPr lang="pt-BR" sz="3600" dirty="0" err="1" smtClean="0">
                <a:solidFill>
                  <a:srgbClr val="0070C0"/>
                </a:solidFill>
              </a:rPr>
              <a:t>n</a:t>
            </a:r>
            <a:r>
              <a:rPr lang="pt-BR" sz="3600" b="1" dirty="0" err="1" smtClean="0">
                <a:solidFill>
                  <a:srgbClr val="0070C0"/>
                </a:solidFill>
              </a:rPr>
              <a:t>ELE</a:t>
            </a:r>
            <a:r>
              <a:rPr lang="pt-BR" sz="3600" dirty="0" smtClean="0">
                <a:solidFill>
                  <a:srgbClr val="0070C0"/>
                </a:solidFill>
              </a:rPr>
              <a:t> não é condenado; </a:t>
            </a:r>
            <a:br>
              <a:rPr lang="pt-BR" sz="3600" dirty="0" smtClean="0">
                <a:solidFill>
                  <a:srgbClr val="0070C0"/>
                </a:solidFill>
              </a:rPr>
            </a:br>
            <a:r>
              <a:rPr lang="pt-BR" sz="3600" dirty="0" smtClean="0">
                <a:solidFill>
                  <a:srgbClr val="0070C0"/>
                </a:solidFill>
              </a:rPr>
              <a:t>mas quem não </a:t>
            </a:r>
            <a:r>
              <a:rPr lang="pt-BR" sz="3600" b="1" dirty="0" smtClean="0">
                <a:solidFill>
                  <a:srgbClr val="0070C0"/>
                </a:solidFill>
              </a:rPr>
              <a:t>CRÊ</a:t>
            </a:r>
            <a:r>
              <a:rPr lang="pt-BR" sz="3600" dirty="0" smtClean="0">
                <a:solidFill>
                  <a:srgbClr val="0070C0"/>
                </a:solidFill>
              </a:rPr>
              <a:t> já está condenado, porquanto não </a:t>
            </a:r>
            <a:r>
              <a:rPr lang="pt-BR" sz="3600" b="1" dirty="0" smtClean="0">
                <a:solidFill>
                  <a:srgbClr val="0070C0"/>
                </a:solidFill>
              </a:rPr>
              <a:t>CRÊ</a:t>
            </a:r>
            <a:r>
              <a:rPr lang="pt-BR" sz="3600" dirty="0" smtClean="0">
                <a:solidFill>
                  <a:srgbClr val="0070C0"/>
                </a:solidFill>
              </a:rPr>
              <a:t> no nome do unigênito Filho de Deus.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 O que é </a:t>
            </a:r>
            <a:r>
              <a:rPr lang="pt-BR" sz="3600" dirty="0" smtClean="0">
                <a:solidFill>
                  <a:srgbClr val="FF0000"/>
                </a:solidFill>
              </a:rPr>
              <a:t>que *</a:t>
            </a:r>
            <a:r>
              <a:rPr lang="pt-BR" sz="3600" b="1" u="sng" dirty="0" smtClean="0">
                <a:solidFill>
                  <a:srgbClr val="FF0000"/>
                </a:solidFill>
              </a:rPr>
              <a:t>DEUS</a:t>
            </a:r>
            <a:r>
              <a:rPr lang="pt-BR" sz="3600" dirty="0" smtClean="0">
                <a:solidFill>
                  <a:srgbClr val="FF0000"/>
                </a:solidFill>
              </a:rPr>
              <a:t>* _</a:t>
            </a:r>
            <a:r>
              <a:rPr lang="pt-BR" sz="36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dirty="0" smtClean="0"/>
              <a:t>, aqui?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214295"/>
            <a:ext cx="8858312" cy="4572033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Clip10</a:t>
            </a:r>
            <a:r>
              <a:rPr lang="pt-BR" sz="6000" dirty="0" smtClean="0">
                <a:solidFill>
                  <a:srgbClr val="92D050"/>
                </a:solidFill>
              </a:rPr>
              <a:t> </a:t>
            </a:r>
            <a:r>
              <a:rPr lang="pt-BR" sz="3100" b="1" dirty="0" smtClean="0">
                <a:solidFill>
                  <a:srgbClr val="7030A0"/>
                </a:solidFill>
              </a:rPr>
              <a:t>Que diferença do que me ensinaram ...  </a:t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/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>Mas reconheço que o que </a:t>
            </a:r>
            <a:r>
              <a:rPr lang="pt-BR" sz="3100" b="1" u="sng" dirty="0" smtClean="0">
                <a:solidFill>
                  <a:srgbClr val="7030A0"/>
                </a:solidFill>
              </a:rPr>
              <a:t>DEUS</a:t>
            </a:r>
            <a:r>
              <a:rPr lang="pt-BR" sz="3100" b="1" dirty="0" smtClean="0">
                <a:solidFill>
                  <a:srgbClr val="7030A0"/>
                </a:solidFill>
              </a:rPr>
              <a:t> ensina, aqui, é que:</a:t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>- </a:t>
            </a:r>
            <a:r>
              <a:rPr lang="pt-BR" sz="3100" b="1" u="sng" dirty="0" smtClean="0">
                <a:solidFill>
                  <a:srgbClr val="7030A0"/>
                </a:solidFill>
              </a:rPr>
              <a:t>Quem CRÊ, </a:t>
            </a:r>
            <a:r>
              <a:rPr lang="pt-BR" sz="3100" b="1" i="1" u="sng" dirty="0" smtClean="0">
                <a:solidFill>
                  <a:srgbClr val="7030A0"/>
                </a:solidFill>
              </a:rPr>
              <a:t>jamais</a:t>
            </a:r>
            <a:r>
              <a:rPr lang="pt-BR" sz="3100" b="1" u="sng" dirty="0" smtClean="0">
                <a:solidFill>
                  <a:srgbClr val="7030A0"/>
                </a:solidFill>
              </a:rPr>
              <a:t> será condenado </a:t>
            </a:r>
            <a:r>
              <a:rPr lang="pt-BR" sz="3100" b="1" dirty="0" smtClean="0">
                <a:solidFill>
                  <a:srgbClr val="7030A0"/>
                </a:solidFill>
              </a:rPr>
              <a:t>(claro, quem crê no Cristo da Bíblia, crê de verdade). </a:t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>- E </a:t>
            </a:r>
            <a:r>
              <a:rPr lang="pt-BR" sz="3100" b="1" u="sng" dirty="0" smtClean="0">
                <a:solidFill>
                  <a:srgbClr val="7030A0"/>
                </a:solidFill>
              </a:rPr>
              <a:t>quem NÃO crê, já está </a:t>
            </a:r>
            <a:r>
              <a:rPr lang="pt-BR" sz="3100" b="1" i="1" u="sng" dirty="0" smtClean="0">
                <a:solidFill>
                  <a:srgbClr val="7030A0"/>
                </a:solidFill>
              </a:rPr>
              <a:t>condenado</a:t>
            </a:r>
            <a:r>
              <a:rPr lang="pt-BR" sz="3100" b="1" dirty="0" smtClean="0">
                <a:solidFill>
                  <a:srgbClr val="7030A0"/>
                </a:solidFill>
              </a:rPr>
              <a:t> (puxa, o fingido e até o religioso e bonzinho, se não crê de verdade!!!).</a:t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> </a:t>
            </a:r>
            <a:br>
              <a:rPr lang="pt-BR" sz="3100" b="1" dirty="0" smtClean="0">
                <a:solidFill>
                  <a:srgbClr val="7030A0"/>
                </a:solidFill>
              </a:rPr>
            </a:br>
            <a:r>
              <a:rPr lang="pt-BR" sz="3100" b="1" dirty="0" smtClean="0">
                <a:solidFill>
                  <a:srgbClr val="7030A0"/>
                </a:solidFill>
              </a:rPr>
              <a:t>Estou surpreso. Maravilhado.</a:t>
            </a:r>
            <a:endParaRPr lang="pt-BR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Clip11</a:t>
            </a:r>
            <a:r>
              <a:rPr lang="pt-BR" sz="3600" dirty="0" smtClean="0">
                <a:solidFill>
                  <a:srgbClr val="92D050"/>
                </a:solidFill>
              </a:rPr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Joã 5:24. Eu leio.</a:t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0070C0"/>
                </a:solidFill>
              </a:rPr>
              <a:t>Na verdade, na verdade vos digo que </a:t>
            </a:r>
            <a:r>
              <a:rPr lang="pt-BR" sz="3600" b="1" dirty="0" smtClean="0">
                <a:solidFill>
                  <a:srgbClr val="0070C0"/>
                </a:solidFill>
              </a:rPr>
              <a:t>quem ouve a minha palavra, e CRÊ naquele que me enviou, tem a VIDA ETERNA, e NÃO entrará em condenação, mas passou da morte para a vida.</a:t>
            </a:r>
            <a:r>
              <a:rPr lang="pt-BR" sz="3600" dirty="0" smtClean="0">
                <a:solidFill>
                  <a:srgbClr val="0070C0"/>
                </a:solidFill>
              </a:rPr>
              <a:t>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O que é </a:t>
            </a:r>
            <a:r>
              <a:rPr lang="pt-BR" sz="3600" dirty="0" smtClean="0">
                <a:solidFill>
                  <a:srgbClr val="FF0000"/>
                </a:solidFill>
              </a:rPr>
              <a:t>que *</a:t>
            </a:r>
            <a:r>
              <a:rPr lang="pt-BR" sz="3600" b="1" u="sng" dirty="0" smtClean="0">
                <a:solidFill>
                  <a:srgbClr val="FF0000"/>
                </a:solidFill>
              </a:rPr>
              <a:t>DEUS</a:t>
            </a:r>
            <a:r>
              <a:rPr lang="pt-BR" sz="3600" dirty="0" smtClean="0">
                <a:solidFill>
                  <a:srgbClr val="FF0000"/>
                </a:solidFill>
              </a:rPr>
              <a:t>* _</a:t>
            </a:r>
            <a:r>
              <a:rPr lang="pt-BR" sz="36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dirty="0" smtClean="0"/>
              <a:t>, aqui?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214296"/>
            <a:ext cx="8786874" cy="4643470"/>
          </a:xfrm>
        </p:spPr>
        <p:txBody>
          <a:bodyPr>
            <a:normAutofit fontScale="90000"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Clip12</a:t>
            </a:r>
            <a:r>
              <a:rPr lang="pt-BR" dirty="0" smtClean="0"/>
              <a:t> </a:t>
            </a:r>
            <a:r>
              <a:rPr lang="pt-BR" sz="2800" dirty="0" smtClean="0">
                <a:solidFill>
                  <a:srgbClr val="7030A0"/>
                </a:solidFill>
              </a:rPr>
              <a:t>Reconheço: o que </a:t>
            </a:r>
            <a:r>
              <a:rPr lang="pt-BR" sz="2800" i="1" u="sng" dirty="0" smtClean="0">
                <a:solidFill>
                  <a:srgbClr val="7030A0"/>
                </a:solidFill>
              </a:rPr>
              <a:t>DEUS</a:t>
            </a:r>
            <a:r>
              <a:rPr lang="pt-BR" sz="2800" dirty="0" smtClean="0">
                <a:solidFill>
                  <a:srgbClr val="7030A0"/>
                </a:solidFill>
              </a:rPr>
              <a:t> ensina, aqui, é que: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TODO homem que der ouvidos à Palavra de Cristo na Bíblia (de boa vontade aceitando-a em tudo) e CRÊR em Deus e no Seu Filho, JÁ (presentemente!) TEM a VIDA ETERNA, 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e JAMAIS entrará em condenação, mas JÁ passou da morte (espiritual) para a vida (espiritual e eterna).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/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Ah, como eu quero a vida eterna, ao contrário da eterna condenação que mereço!</a:t>
            </a:r>
            <a:endParaRPr lang="pt-BR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Clip13</a:t>
            </a:r>
            <a:r>
              <a:rPr lang="pt-BR" sz="3600" dirty="0" smtClean="0">
                <a:solidFill>
                  <a:srgbClr val="92D050"/>
                </a:solidFill>
              </a:rPr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At 16:30-31. Eu leio.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0070C0"/>
                </a:solidFill>
              </a:rPr>
              <a:t>30 E, tirando-os para fora, disse: </a:t>
            </a:r>
            <a:r>
              <a:rPr lang="pt-BR" sz="3600" b="1" dirty="0" smtClean="0">
                <a:solidFill>
                  <a:srgbClr val="0070C0"/>
                </a:solidFill>
              </a:rPr>
              <a:t>Senhores, que é necessário que eu faça para me salvar?</a:t>
            </a:r>
            <a:r>
              <a:rPr lang="pt-BR" sz="3600" dirty="0" smtClean="0">
                <a:solidFill>
                  <a:srgbClr val="0070C0"/>
                </a:solidFill>
              </a:rPr>
              <a:t> 31 E eles disseram: </a:t>
            </a:r>
            <a:r>
              <a:rPr lang="pt-BR" sz="3600" b="1" dirty="0" smtClean="0">
                <a:solidFill>
                  <a:srgbClr val="0070C0"/>
                </a:solidFill>
              </a:rPr>
              <a:t>CRÊ no SENHOR JESUS CRISTO e serás SALVO, tu e a tua casa.</a:t>
            </a:r>
            <a:r>
              <a:rPr lang="pt-BR" sz="3600" dirty="0" smtClean="0">
                <a:solidFill>
                  <a:srgbClr val="0070C0"/>
                </a:solidFill>
              </a:rPr>
              <a:t>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O que é </a:t>
            </a:r>
            <a:r>
              <a:rPr lang="pt-BR" sz="3600" dirty="0" smtClean="0">
                <a:solidFill>
                  <a:srgbClr val="FF0000"/>
                </a:solidFill>
              </a:rPr>
              <a:t>que *</a:t>
            </a:r>
            <a:r>
              <a:rPr lang="pt-BR" sz="3600" b="1" u="sng" dirty="0" smtClean="0">
                <a:solidFill>
                  <a:srgbClr val="FF0000"/>
                </a:solidFill>
              </a:rPr>
              <a:t>DEUS</a:t>
            </a:r>
            <a:r>
              <a:rPr lang="pt-BR" sz="3600" dirty="0" smtClean="0">
                <a:solidFill>
                  <a:srgbClr val="FF0000"/>
                </a:solidFill>
              </a:rPr>
              <a:t>* _</a:t>
            </a:r>
            <a:r>
              <a:rPr lang="pt-BR" sz="36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/>
              <a:t>_, aqui?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858312" cy="4786346"/>
          </a:xfrm>
        </p:spPr>
        <p:txBody>
          <a:bodyPr>
            <a:normAutofit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Clip14</a:t>
            </a:r>
            <a:r>
              <a:rPr lang="pt-BR" dirty="0" smtClean="0"/>
              <a:t> </a:t>
            </a:r>
            <a:r>
              <a:rPr lang="pt-BR" sz="3100" b="1" dirty="0" smtClean="0">
                <a:solidFill>
                  <a:srgbClr val="7030A0"/>
                </a:solidFill>
              </a:rPr>
              <a:t>Reconheço: </a:t>
            </a:r>
            <a:r>
              <a:rPr lang="pt-BR" sz="2800" b="1" dirty="0" smtClean="0">
                <a:solidFill>
                  <a:srgbClr val="7030A0"/>
                </a:solidFill>
              </a:rPr>
              <a:t>o que DEUS ensina, aqui, é que:</a:t>
            </a:r>
            <a:br>
              <a:rPr lang="pt-BR" sz="2800" b="1" dirty="0" smtClean="0">
                <a:solidFill>
                  <a:srgbClr val="7030A0"/>
                </a:solidFill>
              </a:rPr>
            </a:br>
            <a:r>
              <a:rPr lang="pt-BR" sz="2800" b="1" dirty="0" smtClean="0">
                <a:solidFill>
                  <a:srgbClr val="7030A0"/>
                </a:solidFill>
              </a:rPr>
              <a:t/>
            </a:r>
            <a:br>
              <a:rPr lang="pt-BR" sz="2800" b="1" dirty="0" smtClean="0">
                <a:solidFill>
                  <a:srgbClr val="7030A0"/>
                </a:solidFill>
              </a:rPr>
            </a:br>
            <a:r>
              <a:rPr lang="pt-BR" sz="2800" b="1" dirty="0" smtClean="0">
                <a:solidFill>
                  <a:srgbClr val="7030A0"/>
                </a:solidFill>
              </a:rPr>
              <a:t>- A qualquer homem (não importa quão pecador ou bonzinho pareça), basta que venha a </a:t>
            </a:r>
            <a:r>
              <a:rPr lang="pt-BR" sz="2800" b="1" u="sng" dirty="0" smtClean="0">
                <a:solidFill>
                  <a:srgbClr val="7030A0"/>
                </a:solidFill>
              </a:rPr>
              <a:t>CRÊR</a:t>
            </a:r>
            <a:r>
              <a:rPr lang="pt-BR" sz="2800" b="1" dirty="0" smtClean="0">
                <a:solidFill>
                  <a:srgbClr val="7030A0"/>
                </a:solidFill>
              </a:rPr>
              <a:t> (de verdade) no SENHOR JESUS CRISTO e será SALVO. </a:t>
            </a:r>
            <a:br>
              <a:rPr lang="pt-BR" sz="2800" b="1" dirty="0" smtClean="0">
                <a:solidFill>
                  <a:srgbClr val="7030A0"/>
                </a:solidFill>
              </a:rPr>
            </a:br>
            <a:r>
              <a:rPr lang="pt-BR" sz="2800" b="1" dirty="0" smtClean="0">
                <a:solidFill>
                  <a:srgbClr val="7030A0"/>
                </a:solidFill>
              </a:rPr>
              <a:t>- E esta gloriosa promessa estende-se às mulheres e jovens que, da mesma maneira, crerem. </a:t>
            </a:r>
            <a:br>
              <a:rPr lang="pt-BR" sz="2800" b="1" dirty="0" smtClean="0">
                <a:solidFill>
                  <a:srgbClr val="7030A0"/>
                </a:solidFill>
              </a:rPr>
            </a:br>
            <a:r>
              <a:rPr lang="pt-BR" sz="2800" b="1" dirty="0" smtClean="0">
                <a:solidFill>
                  <a:srgbClr val="7030A0"/>
                </a:solidFill>
              </a:rPr>
              <a:t/>
            </a:r>
            <a:br>
              <a:rPr lang="pt-BR" sz="2800" b="1" dirty="0" smtClean="0">
                <a:solidFill>
                  <a:srgbClr val="7030A0"/>
                </a:solidFill>
              </a:rPr>
            </a:br>
            <a:r>
              <a:rPr lang="pt-BR" sz="2800" b="1" dirty="0" smtClean="0">
                <a:solidFill>
                  <a:srgbClr val="7030A0"/>
                </a:solidFill>
              </a:rPr>
              <a:t>Ah, que promessa maravilhosa, inunda meu coração!</a:t>
            </a:r>
            <a:endParaRPr lang="pt-BR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Clip15</a:t>
            </a:r>
            <a:r>
              <a:rPr lang="pt-BR" sz="3600" dirty="0" smtClean="0">
                <a:solidFill>
                  <a:srgbClr val="92D050"/>
                </a:solidFill>
              </a:rPr>
              <a:t> </a:t>
            </a:r>
            <a:r>
              <a:rPr lang="pt-BR" sz="3600" dirty="0" smtClean="0">
                <a:solidFill>
                  <a:srgbClr val="FF0000"/>
                </a:solidFill>
              </a:rPr>
              <a:t>2.d. </a:t>
            </a:r>
            <a:r>
              <a:rPr lang="pt-BR" sz="3600" b="1" dirty="0" smtClean="0">
                <a:solidFill>
                  <a:srgbClr val="FF0000"/>
                </a:solidFill>
              </a:rPr>
              <a:t>RECEBER</a:t>
            </a:r>
            <a:r>
              <a:rPr lang="pt-BR" sz="3600" dirty="0" smtClean="0">
                <a:solidFill>
                  <a:srgbClr val="FF0000"/>
                </a:solidFill>
              </a:rPr>
              <a:t> é </a:t>
            </a:r>
            <a:r>
              <a:rPr lang="pt-BR" sz="3600" baseline="30000" dirty="0" smtClean="0"/>
              <a:t>4ª</a:t>
            </a:r>
            <a:r>
              <a:rPr lang="pt-BR" sz="3600" dirty="0" smtClean="0">
                <a:solidFill>
                  <a:srgbClr val="FF0000"/>
                </a:solidFill>
              </a:rPr>
              <a:t> indispensável faceta do crer</a:t>
            </a:r>
            <a:r>
              <a:rPr lang="pt-BR" sz="3600" dirty="0" smtClean="0"/>
              <a:t>, da salvação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 </a:t>
            </a:r>
            <a:r>
              <a:rPr lang="pt-BR" sz="1600" b="1" u="sng" dirty="0" smtClean="0"/>
              <a:t/>
            </a:r>
            <a:br>
              <a:rPr lang="pt-BR" sz="1600" b="1" u="sng" dirty="0" smtClean="0"/>
            </a:br>
            <a:r>
              <a:rPr lang="pt-BR" sz="2800" b="1" u="sng" dirty="0" smtClean="0">
                <a:solidFill>
                  <a:srgbClr val="FF0000"/>
                </a:solidFill>
              </a:rPr>
              <a:t>RECEBA o Cristo</a:t>
            </a:r>
            <a:r>
              <a:rPr lang="pt-BR" sz="2800" b="1" dirty="0" smtClean="0"/>
              <a:t> com </a:t>
            </a:r>
            <a:r>
              <a:rPr lang="pt-BR" sz="2800" b="1" dirty="0" smtClean="0">
                <a:solidFill>
                  <a:srgbClr val="FF0000"/>
                </a:solidFill>
              </a:rPr>
              <a:t>todo seu entendimento &amp; coração &amp; vontade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Receba-O como seu </a:t>
            </a:r>
            <a:r>
              <a:rPr lang="pt-BR" sz="2800" baseline="30000" dirty="0" smtClean="0"/>
              <a:t>(</a:t>
            </a:r>
            <a:r>
              <a:rPr lang="pt-BR" sz="2800" i="1" baseline="30000" dirty="0" smtClean="0"/>
              <a:t>único</a:t>
            </a:r>
            <a:r>
              <a:rPr lang="pt-BR" sz="2800" baseline="30000" dirty="0" smtClean="0"/>
              <a:t> e </a:t>
            </a:r>
            <a:r>
              <a:rPr lang="pt-BR" sz="2800" i="1" baseline="30000" dirty="0" smtClean="0"/>
              <a:t>suficiente</a:t>
            </a:r>
            <a:r>
              <a:rPr lang="pt-BR" sz="2800" baseline="30000" dirty="0" smtClean="0"/>
              <a:t>) </a:t>
            </a:r>
            <a:r>
              <a:rPr lang="pt-BR" sz="2800" dirty="0" smtClean="0">
                <a:solidFill>
                  <a:srgbClr val="FF0000"/>
                </a:solidFill>
              </a:rPr>
              <a:t>SALVADOR</a:t>
            </a:r>
            <a:r>
              <a:rPr lang="pt-BR" sz="2800" dirty="0" smtClean="0"/>
              <a:t> </a:t>
            </a:r>
            <a:r>
              <a:rPr lang="pt-BR" sz="2800" baseline="30000" dirty="0" smtClean="0"/>
              <a:t>(e Preservador)</a:t>
            </a:r>
            <a:r>
              <a:rPr lang="pt-BR" sz="2800" dirty="0" smtClean="0"/>
              <a:t>, </a:t>
            </a:r>
            <a:r>
              <a:rPr lang="pt-BR" sz="2800" dirty="0" smtClean="0">
                <a:solidFill>
                  <a:srgbClr val="FF0000"/>
                </a:solidFill>
              </a:rPr>
              <a:t>SENHOR</a:t>
            </a:r>
            <a:r>
              <a:rPr lang="pt-BR" sz="2800" dirty="0" smtClean="0"/>
              <a:t> </a:t>
            </a:r>
            <a:r>
              <a:rPr lang="pt-BR" sz="2800" baseline="30000" dirty="0" smtClean="0"/>
              <a:t>(Dono, Controlador)  </a:t>
            </a:r>
            <a:r>
              <a:rPr lang="pt-BR" sz="2800" dirty="0" smtClean="0"/>
              <a:t>e </a:t>
            </a:r>
            <a:r>
              <a:rPr lang="pt-BR" sz="2800" dirty="0" smtClean="0">
                <a:solidFill>
                  <a:srgbClr val="FF0000"/>
                </a:solidFill>
              </a:rPr>
              <a:t>DEUS</a:t>
            </a: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2800" dirty="0" smtClean="0"/>
              <a:t>(Depois, em </a:t>
            </a:r>
            <a:r>
              <a:rPr lang="pt-BR" sz="2800" dirty="0" err="1" smtClean="0"/>
              <a:t>consequência</a:t>
            </a:r>
            <a:r>
              <a:rPr lang="pt-BR" sz="2800" dirty="0" smtClean="0"/>
              <a:t> disso, vamos alegremente recebê-Lo como </a:t>
            </a:r>
            <a:r>
              <a:rPr lang="pt-BR" sz="2800" i="1" dirty="0" smtClean="0">
                <a:solidFill>
                  <a:srgbClr val="FF0000"/>
                </a:solidFill>
              </a:rPr>
              <a:t>TUDO</a:t>
            </a:r>
            <a:r>
              <a:rPr lang="pt-BR" sz="2800" dirty="0" smtClean="0">
                <a:solidFill>
                  <a:srgbClr val="FF0000"/>
                </a:solidFill>
              </a:rPr>
              <a:t> que a Bíblia diz dEle</a:t>
            </a:r>
            <a:r>
              <a:rPr lang="pt-BR" sz="2800" dirty="0" smtClean="0"/>
              <a:t>! E </a:t>
            </a:r>
            <a:r>
              <a:rPr lang="pt-BR" sz="2800" i="1" dirty="0" smtClean="0">
                <a:solidFill>
                  <a:srgbClr val="FF0000"/>
                </a:solidFill>
              </a:rPr>
              <a:t>TUDO</a:t>
            </a:r>
            <a:r>
              <a:rPr lang="pt-BR" sz="2800" dirty="0" smtClean="0">
                <a:solidFill>
                  <a:srgbClr val="FF0000"/>
                </a:solidFill>
              </a:rPr>
              <a:t> que ela diz sobre </a:t>
            </a:r>
            <a:r>
              <a:rPr lang="pt-BR" sz="2800" i="1" dirty="0" smtClean="0">
                <a:solidFill>
                  <a:srgbClr val="FF0000"/>
                </a:solidFill>
              </a:rPr>
              <a:t>TUDO</a:t>
            </a:r>
            <a:r>
              <a:rPr lang="pt-BR" sz="2800" dirty="0" smtClean="0"/>
              <a:t>)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/>
          <a:lstStyle/>
          <a:p>
            <a:pPr algn="l"/>
            <a:r>
              <a:rPr lang="pt-BR" dirty="0" smtClean="0"/>
              <a:t>Olá, Sr. e Sra. </a:t>
            </a:r>
            <a:r>
              <a:rPr lang="pt-BR" dirty="0" smtClean="0">
                <a:solidFill>
                  <a:srgbClr val="FF0000"/>
                </a:solidFill>
              </a:rPr>
              <a:t>Silva</a:t>
            </a:r>
            <a:r>
              <a:rPr lang="pt-BR" dirty="0" smtClean="0"/>
              <a:t>!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Que bom que recebem </a:t>
            </a:r>
            <a:r>
              <a:rPr lang="pt-BR" dirty="0" smtClean="0"/>
              <a:t>a mim e minha esposa, </a:t>
            </a:r>
            <a:r>
              <a:rPr lang="pt-BR" dirty="0" smtClean="0">
                <a:solidFill>
                  <a:srgbClr val="FF0000"/>
                </a:solidFill>
              </a:rPr>
              <a:t>2ª vez</a:t>
            </a:r>
            <a:r>
              <a:rPr lang="pt-BR" dirty="0" smtClean="0"/>
              <a:t>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</a:rPr>
              <a:t>João 1:12 Eu leio </a:t>
            </a:r>
            <a:r>
              <a:rPr lang="pt-BR" sz="3600" baseline="30000" dirty="0" smtClean="0"/>
              <a:t>(você acompanha)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0070C0"/>
                </a:solidFill>
              </a:rPr>
              <a:t>Mas, </a:t>
            </a:r>
            <a:r>
              <a:rPr lang="pt-BR" sz="3600" b="1" dirty="0" smtClean="0">
                <a:solidFill>
                  <a:srgbClr val="0070C0"/>
                </a:solidFill>
              </a:rPr>
              <a:t>a todos quantos o RECEBERAM, deu-lhes o poder de serem feitos filhos de Deus, aos que crêem no seu nome.</a:t>
            </a:r>
            <a:br>
              <a:rPr lang="pt-BR" sz="3600" b="1" dirty="0" smtClean="0">
                <a:solidFill>
                  <a:srgbClr val="0070C0"/>
                </a:solidFill>
              </a:rPr>
            </a:br>
            <a:r>
              <a:rPr lang="pt-BR" sz="3600" b="1" dirty="0" smtClean="0">
                <a:solidFill>
                  <a:srgbClr val="0070C0"/>
                </a:solidFill>
              </a:rPr>
              <a:t/>
            </a:r>
            <a:br>
              <a:rPr lang="pt-BR" sz="3600" b="1" dirty="0" smtClean="0">
                <a:solidFill>
                  <a:srgbClr val="0070C0"/>
                </a:solidFill>
              </a:rPr>
            </a:br>
            <a:r>
              <a:rPr lang="pt-BR" sz="3600" dirty="0" smtClean="0"/>
              <a:t>Só nos tornamos filhos ao recebê-Lo! </a:t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200" dirty="0" smtClean="0"/>
              <a:t> O que é </a:t>
            </a:r>
            <a:r>
              <a:rPr lang="pt-BR" sz="3200" dirty="0" smtClean="0">
                <a:solidFill>
                  <a:srgbClr val="FF0000"/>
                </a:solidFill>
              </a:rPr>
              <a:t>que *</a:t>
            </a:r>
            <a:r>
              <a:rPr lang="pt-BR" sz="3200" b="1" u="sng" dirty="0" smtClean="0">
                <a:solidFill>
                  <a:srgbClr val="FF0000"/>
                </a:solidFill>
              </a:rPr>
              <a:t>DEUS</a:t>
            </a:r>
            <a:r>
              <a:rPr lang="pt-BR" sz="3200" dirty="0" smtClean="0">
                <a:solidFill>
                  <a:srgbClr val="FF0000"/>
                </a:solidFill>
              </a:rPr>
              <a:t>* _</a:t>
            </a:r>
            <a:r>
              <a:rPr lang="pt-BR" sz="3200" i="1" u="sng" dirty="0" smtClean="0">
                <a:solidFill>
                  <a:srgbClr val="FF0000"/>
                </a:solidFill>
              </a:rPr>
              <a:t>DIZ</a:t>
            </a:r>
            <a:r>
              <a:rPr lang="pt-BR" sz="3200" dirty="0" smtClean="0">
                <a:solidFill>
                  <a:srgbClr val="FF0000"/>
                </a:solidFill>
              </a:rPr>
              <a:t>_</a:t>
            </a:r>
            <a:r>
              <a:rPr lang="pt-BR" sz="3200" dirty="0" smtClean="0"/>
              <a:t>, aqui?</a:t>
            </a:r>
            <a:r>
              <a:rPr lang="pt-BR" sz="3600" dirty="0" smtClean="0"/>
              <a:t> Como somos tornados filhos de Deus?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42858"/>
            <a:ext cx="8786874" cy="4429156"/>
          </a:xfrm>
        </p:spPr>
        <p:txBody>
          <a:bodyPr>
            <a:normAutofit/>
          </a:bodyPr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Clip16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7030A0"/>
                </a:solidFill>
              </a:rPr>
              <a:t>Reconheço: o que DEUS ensina, aqui, é que: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Ninguém nasce como FILHO, mas como CRIATURA de Deus;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Somente ao RECEBER (...) Jesus é que o homem (qualquer homem) é adotado e tornado filho, herdeiro de Deus;</a:t>
            </a:r>
            <a:br>
              <a:rPr lang="pt-BR" sz="2800" dirty="0" smtClean="0">
                <a:solidFill>
                  <a:srgbClr val="7030A0"/>
                </a:solidFill>
              </a:rPr>
            </a:br>
            <a:r>
              <a:rPr lang="pt-BR" sz="2800" dirty="0" smtClean="0">
                <a:solidFill>
                  <a:srgbClr val="7030A0"/>
                </a:solidFill>
              </a:rPr>
              <a:t>- “Receber” significa CRER </a:t>
            </a:r>
            <a:r>
              <a:rPr lang="pt-BR" sz="2800" dirty="0" err="1" smtClean="0">
                <a:solidFill>
                  <a:srgbClr val="7030A0"/>
                </a:solidFill>
              </a:rPr>
              <a:t>nEle</a:t>
            </a:r>
            <a:r>
              <a:rPr lang="pt-BR" sz="2800" dirty="0" smtClean="0">
                <a:solidFill>
                  <a:srgbClr val="7030A0"/>
                </a:solidFill>
              </a:rPr>
              <a:t> (em tudo que Ele clamou ser, na Bíblia).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5"/>
            <a:ext cx="8715436" cy="4714909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Clip17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b="1" dirty="0" smtClean="0"/>
              <a:t>Arrematemos tudo, com </a:t>
            </a:r>
            <a:r>
              <a:rPr lang="pt-BR" b="1" dirty="0" smtClean="0">
                <a:solidFill>
                  <a:srgbClr val="FF0000"/>
                </a:solidFill>
              </a:rPr>
              <a:t>APLICAÇÃO PESSOAL</a:t>
            </a:r>
            <a:br>
              <a:rPr lang="pt-BR" b="1" dirty="0" smtClean="0">
                <a:solidFill>
                  <a:srgbClr val="FF0000"/>
                </a:solidFill>
              </a:rPr>
            </a:br>
            <a:r>
              <a:rPr lang="pt-BR" b="1" dirty="0" smtClean="0">
                <a:solidFill>
                  <a:srgbClr val="FF0000"/>
                </a:solidFill>
              </a:rPr>
              <a:t/>
            </a:r>
            <a:br>
              <a:rPr lang="pt-BR" b="1" dirty="0" smtClean="0">
                <a:solidFill>
                  <a:srgbClr val="FF0000"/>
                </a:solidFill>
              </a:rPr>
            </a:br>
            <a:r>
              <a:rPr lang="pt-BR" sz="3100" dirty="0" smtClean="0">
                <a:solidFill>
                  <a:srgbClr val="FF0000"/>
                </a:solidFill>
              </a:rPr>
              <a:t>Orar é</a:t>
            </a:r>
            <a:r>
              <a:rPr lang="pt-BR" sz="3100" dirty="0" smtClean="0"/>
              <a:t> falar com suas próprias palavras, com toda sinceridade, do modo mais simples e humilde possível, como se somente Deus estivesse presente, não é falar difícil para impressionar ninguém, não é repetir uma reza. </a:t>
            </a:r>
            <a:r>
              <a:rPr lang="pt-BR" sz="3100" dirty="0" smtClean="0">
                <a:solidFill>
                  <a:srgbClr val="FF0000"/>
                </a:solidFill>
              </a:rPr>
              <a:t>É como seu filho de 3 anos</a:t>
            </a:r>
            <a:r>
              <a:rPr lang="pt-BR" sz="3100" dirty="0" smtClean="0"/>
              <a:t>, sozinho com você no quarto, lhe falando que o ama, pedindo perdão por tê-lo magoado, contando uma alegria ou temor, exultando em seu amor.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858312" cy="4786346"/>
          </a:xfrm>
        </p:spPr>
        <p:txBody>
          <a:bodyPr>
            <a:normAutofit/>
          </a:bodyPr>
          <a:lstStyle/>
          <a:p>
            <a:pPr algn="l"/>
            <a:r>
              <a:rPr lang="pt-BR" sz="3200" dirty="0" smtClean="0"/>
              <a:t>EXEMPLOS: todas as orações sinceras,  na Bíblia, foram simples, e 4 foram </a:t>
            </a:r>
            <a:r>
              <a:rPr lang="pt-BR" sz="3200" dirty="0" smtClean="0">
                <a:solidFill>
                  <a:srgbClr val="FF0000"/>
                </a:solidFill>
              </a:rPr>
              <a:t>muito curtas </a:t>
            </a:r>
            <a:r>
              <a:rPr lang="pt-BR" sz="3200" dirty="0" smtClean="0"/>
              <a:t>(e atendidas):</a:t>
            </a:r>
            <a:br>
              <a:rPr lang="pt-BR" sz="3200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Cego: “</a:t>
            </a:r>
            <a:r>
              <a:rPr lang="pt-BR" sz="3200" dirty="0" smtClean="0">
                <a:solidFill>
                  <a:srgbClr val="FF0000"/>
                </a:solidFill>
              </a:rPr>
              <a:t>Creio, </a:t>
            </a:r>
            <a:r>
              <a:rPr lang="pt-BR" sz="3200" u="sng" dirty="0" smtClean="0">
                <a:solidFill>
                  <a:srgbClr val="FF0000"/>
                </a:solidFill>
              </a:rPr>
              <a:t>Senhor</a:t>
            </a:r>
            <a:r>
              <a:rPr lang="pt-BR" sz="3200" dirty="0" smtClean="0">
                <a:solidFill>
                  <a:srgbClr val="FF0000"/>
                </a:solidFill>
              </a:rPr>
              <a:t>. </a:t>
            </a:r>
            <a:r>
              <a:rPr lang="pt-BR" sz="3200" dirty="0" smtClean="0"/>
              <a:t>E o adorou.”; </a:t>
            </a:r>
            <a:br>
              <a:rPr lang="pt-BR" sz="3200" dirty="0" smtClean="0"/>
            </a:br>
            <a:r>
              <a:rPr lang="pt-BR" sz="3200" dirty="0" smtClean="0"/>
              <a:t>Pedro, afogando-se: “</a:t>
            </a:r>
            <a:r>
              <a:rPr lang="pt-BR" sz="3200" dirty="0" smtClean="0">
                <a:solidFill>
                  <a:srgbClr val="FF0000"/>
                </a:solidFill>
              </a:rPr>
              <a:t>Senhor, salva-me</a:t>
            </a:r>
            <a:r>
              <a:rPr lang="pt-BR" sz="3200" dirty="0" smtClean="0"/>
              <a:t>!” </a:t>
            </a:r>
            <a:br>
              <a:rPr lang="pt-BR" sz="3200" dirty="0" smtClean="0"/>
            </a:br>
            <a:r>
              <a:rPr lang="pt-BR" sz="3200" dirty="0" smtClean="0"/>
              <a:t>Etíope: “</a:t>
            </a:r>
            <a:r>
              <a:rPr lang="pt-BR" sz="3200" dirty="0" smtClean="0">
                <a:solidFill>
                  <a:srgbClr val="FF0000"/>
                </a:solidFill>
              </a:rPr>
              <a:t>Creio que Jesus Cristo é o Filho de Deus</a:t>
            </a:r>
            <a:r>
              <a:rPr lang="pt-BR" sz="3200" dirty="0" smtClean="0"/>
              <a:t>.” </a:t>
            </a:r>
            <a:r>
              <a:rPr lang="pt-BR" sz="3200" dirty="0" err="1" smtClean="0"/>
              <a:t>Publicano</a:t>
            </a:r>
            <a:r>
              <a:rPr lang="pt-BR" sz="3200" dirty="0" smtClean="0"/>
              <a:t>: “</a:t>
            </a:r>
            <a:r>
              <a:rPr lang="pt-BR" sz="3200" dirty="0" smtClean="0">
                <a:solidFill>
                  <a:srgbClr val="FF0000"/>
                </a:solidFill>
              </a:rPr>
              <a:t>Ó Deus, tem misericórdia  de mim, pecador!</a:t>
            </a:r>
            <a:r>
              <a:rPr lang="pt-BR" sz="3200" dirty="0" smtClean="0"/>
              <a:t>”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</a:rPr>
              <a:t>Você não vai se negar a orar a Deus, vai? </a:t>
            </a:r>
            <a:r>
              <a:rPr lang="pt-BR" sz="3600" dirty="0" smtClean="0"/>
              <a:t>Orar dizendo se crê e recebe Cristo do jeito que vimos hoje na Palavra dEle. Orar em 500 ou 50 ou 5 palavras do seu próprio coração.  Orar de forma simples mas sincera, não importam nem mesmo erros de português.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786874" cy="4786346"/>
          </a:xfrm>
        </p:spPr>
        <p:txBody>
          <a:bodyPr>
            <a:normAutofit/>
          </a:bodyPr>
          <a:lstStyle/>
          <a:p>
            <a:pPr algn="l"/>
            <a:r>
              <a:rPr lang="pt-BR" sz="3200" dirty="0" smtClean="0">
                <a:solidFill>
                  <a:srgbClr val="FF0000"/>
                </a:solidFill>
              </a:rPr>
              <a:t>Deixe-me orar </a:t>
            </a:r>
            <a:r>
              <a:rPr lang="pt-BR" sz="3200" baseline="30000" dirty="0" smtClean="0"/>
              <a:t>(mais um pouco)</a:t>
            </a:r>
            <a:r>
              <a:rPr lang="pt-BR" sz="3200" dirty="0" smtClean="0">
                <a:solidFill>
                  <a:srgbClr val="FF0000"/>
                </a:solidFill>
              </a:rPr>
              <a:t> por você: </a:t>
            </a:r>
            <a:r>
              <a:rPr lang="pt-BR" sz="3200" baseline="30000" dirty="0" smtClean="0"/>
              <a:t/>
            </a:r>
            <a:br>
              <a:rPr lang="pt-BR" sz="3200" baseline="30000" dirty="0" smtClean="0"/>
            </a:br>
            <a:r>
              <a:rPr lang="pt-BR" sz="3200" baseline="30000" dirty="0" smtClean="0"/>
              <a:t> </a:t>
            </a:r>
            <a:br>
              <a:rPr lang="pt-BR" sz="3200" baseline="30000" dirty="0" smtClean="0"/>
            </a:br>
            <a:r>
              <a:rPr lang="pt-BR" sz="3200" dirty="0" smtClean="0">
                <a:solidFill>
                  <a:srgbClr val="FF0000"/>
                </a:solidFill>
              </a:rPr>
              <a:t>Oh, Senhor</a:t>
            </a:r>
            <a:r>
              <a:rPr lang="pt-BR" sz="3200" dirty="0" smtClean="0"/>
              <a:t>, Pai de amor e misericórdia, </a:t>
            </a:r>
            <a:r>
              <a:rPr lang="pt-BR" sz="3200" dirty="0" smtClean="0">
                <a:solidFill>
                  <a:srgbClr val="FF0000"/>
                </a:solidFill>
              </a:rPr>
              <a:t>eu Te rogo por Silva. Que Teu Espírito Santo </a:t>
            </a:r>
            <a:r>
              <a:rPr lang="pt-BR" sz="3200" dirty="0" smtClean="0"/>
              <a:t>atua agora no coração dele, e que o faça entender nossa terrível e urgente necessidade ..., se arrepender ..., crer ..., receber ...</a:t>
            </a:r>
            <a:br>
              <a:rPr lang="pt-BR" sz="3200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Em nome de Jesus, Amém. 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142858"/>
            <a:ext cx="8786874" cy="4786346"/>
          </a:xfrm>
        </p:spPr>
        <p:txBody>
          <a:bodyPr/>
          <a:lstStyle/>
          <a:p>
            <a:pPr algn="l"/>
            <a:r>
              <a:rPr lang="pt-BR" dirty="0" smtClean="0"/>
              <a:t>E agora?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Quer orar a Deus? 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>
                <a:solidFill>
                  <a:srgbClr val="FF0000"/>
                </a:solidFill>
              </a:rPr>
              <a:t/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/>
              <a:t>Dizer-lhe, sinceramente, que se arrepende &amp; crê &amp; recebe Cristo?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/>
          <a:lstStyle/>
          <a:p>
            <a:pPr algn="l"/>
            <a:r>
              <a:rPr lang="pt-BR" sz="800" dirty="0" err="1" smtClean="0">
                <a:solidFill>
                  <a:srgbClr val="92D050"/>
                </a:solidFill>
              </a:rPr>
              <a:t>Clip18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dirty="0" smtClean="0">
                <a:solidFill>
                  <a:srgbClr val="7030A0"/>
                </a:solidFill>
              </a:rPr>
              <a:t>"Meu Deus, reconheço minha miséria de ser o maior dos pecadores. 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/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>Bem mereço a eterna separação de Ti, a eterna (e justa) condenação."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rgbClr val="7030A0"/>
                </a:solidFill>
              </a:rPr>
              <a:t>“Como estou arrependido pelos meus pecados, são ofensa a Ti! 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/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>Oh, perdoa-me, lava-me, purifica-me.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> 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>Anelo obedecer a _</a:t>
            </a:r>
            <a:r>
              <a:rPr lang="pt-BR" i="1" u="sng" dirty="0" smtClean="0">
                <a:solidFill>
                  <a:srgbClr val="7030A0"/>
                </a:solidFill>
              </a:rPr>
              <a:t>TUDO</a:t>
            </a:r>
            <a:r>
              <a:rPr lang="pt-BR" dirty="0" smtClean="0">
                <a:solidFill>
                  <a:srgbClr val="7030A0"/>
                </a:solidFill>
              </a:rPr>
              <a:t>_ que _</a:t>
            </a:r>
            <a:r>
              <a:rPr lang="pt-BR" i="1" u="sng" dirty="0" smtClean="0">
                <a:solidFill>
                  <a:srgbClr val="7030A0"/>
                </a:solidFill>
              </a:rPr>
              <a:t>TU</a:t>
            </a:r>
            <a:r>
              <a:rPr lang="pt-BR" dirty="0" smtClean="0">
                <a:solidFill>
                  <a:srgbClr val="7030A0"/>
                </a:solidFill>
              </a:rPr>
              <a:t>_ me mostrares na Tua Palavra.”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rgbClr val="7030A0"/>
                </a:solidFill>
              </a:rPr>
              <a:t>“Creio real, só e plenamente em Ti, ó Cristo. </a:t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/>
            </a:r>
            <a:br>
              <a:rPr lang="pt-BR" dirty="0" smtClean="0">
                <a:solidFill>
                  <a:srgbClr val="7030A0"/>
                </a:solidFill>
              </a:rPr>
            </a:br>
            <a:r>
              <a:rPr lang="pt-BR" dirty="0" smtClean="0">
                <a:solidFill>
                  <a:srgbClr val="7030A0"/>
                </a:solidFill>
              </a:rPr>
              <a:t>Eu Te recebo como meu pessoal, único e suficiente: Salvador &amp; Senhor &amp; Deus."</a:t>
            </a:r>
            <a:endParaRPr lang="pt-BR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Permita-me </a:t>
            </a:r>
            <a:r>
              <a:rPr lang="pt-BR" sz="3600" dirty="0" smtClean="0">
                <a:solidFill>
                  <a:srgbClr val="FF0000"/>
                </a:solidFill>
              </a:rPr>
              <a:t>começar</a:t>
            </a:r>
            <a:r>
              <a:rPr lang="pt-BR" sz="3600" b="1" dirty="0" smtClean="0">
                <a:solidFill>
                  <a:srgbClr val="FF0000"/>
                </a:solidFill>
              </a:rPr>
              <a:t> </a:t>
            </a:r>
            <a:r>
              <a:rPr lang="pt-BR" sz="3600" b="1" u="sng" dirty="0" smtClean="0">
                <a:solidFill>
                  <a:srgbClr val="FF0000"/>
                </a:solidFill>
              </a:rPr>
              <a:t>ORANDO</a:t>
            </a:r>
            <a:r>
              <a:rPr lang="pt-BR" sz="3600" b="1" dirty="0" smtClean="0">
                <a:solidFill>
                  <a:srgbClr val="FF0000"/>
                </a:solidFill>
              </a:rPr>
              <a:t> </a:t>
            </a:r>
            <a:r>
              <a:rPr lang="pt-BR" sz="3600" dirty="0" smtClean="0"/>
              <a:t>que Deus abra sua  ... mente &amp; coração &amp; vontade para </a:t>
            </a:r>
            <a:r>
              <a:rPr lang="pt-BR" sz="3600" dirty="0" smtClean="0">
                <a:solidFill>
                  <a:srgbClr val="FF0000"/>
                </a:solidFill>
              </a:rPr>
              <a:t>você </a:t>
            </a:r>
            <a:r>
              <a:rPr lang="pt-BR" sz="3600" i="1" dirty="0" smtClean="0">
                <a:solidFill>
                  <a:srgbClr val="FF0000"/>
                </a:solidFill>
              </a:rPr>
              <a:t>entender</a:t>
            </a:r>
            <a:r>
              <a:rPr lang="pt-BR" sz="3600" dirty="0" smtClean="0">
                <a:solidFill>
                  <a:srgbClr val="FF0000"/>
                </a:solidFill>
              </a:rPr>
              <a:t> &amp; </a:t>
            </a:r>
            <a:r>
              <a:rPr lang="pt-BR" sz="3600" i="1" dirty="0" smtClean="0">
                <a:solidFill>
                  <a:srgbClr val="FF0000"/>
                </a:solidFill>
              </a:rPr>
              <a:t>crer</a:t>
            </a:r>
            <a:r>
              <a:rPr lang="pt-BR" sz="3600" dirty="0" smtClean="0">
                <a:solidFill>
                  <a:srgbClr val="FF0000"/>
                </a:solidFill>
              </a:rPr>
              <a:t> o que *</a:t>
            </a:r>
            <a:r>
              <a:rPr lang="pt-BR" sz="5400" b="1" u="sng" dirty="0" smtClean="0">
                <a:solidFill>
                  <a:srgbClr val="FF0000"/>
                </a:solidFill>
              </a:rPr>
              <a:t>ELE</a:t>
            </a:r>
            <a:r>
              <a:rPr lang="pt-BR" sz="3600" dirty="0" smtClean="0">
                <a:solidFill>
                  <a:srgbClr val="FF0000"/>
                </a:solidFill>
              </a:rPr>
              <a:t>* </a:t>
            </a:r>
            <a:r>
              <a:rPr lang="pt-BR" sz="3600" dirty="0" smtClean="0"/>
              <a:t>{!}</a:t>
            </a:r>
            <a:r>
              <a:rPr lang="pt-BR" sz="3600" dirty="0" smtClean="0">
                <a:solidFill>
                  <a:srgbClr val="FF0000"/>
                </a:solidFill>
              </a:rPr>
              <a:t> </a:t>
            </a:r>
            <a:r>
              <a:rPr lang="pt-BR" sz="3600" baseline="30000" dirty="0" smtClean="0"/>
              <a:t>(não as religiões, não os homens)</a:t>
            </a:r>
            <a:r>
              <a:rPr lang="pt-BR" sz="3600" dirty="0" smtClean="0">
                <a:solidFill>
                  <a:srgbClr val="FF0000"/>
                </a:solidFill>
              </a:rPr>
              <a:t> _</a:t>
            </a:r>
            <a:r>
              <a:rPr lang="pt-BR" sz="5400" i="1" u="sng" dirty="0" smtClean="0">
                <a:solidFill>
                  <a:srgbClr val="FF0000"/>
                </a:solidFill>
              </a:rPr>
              <a:t>DIZ</a:t>
            </a:r>
            <a:r>
              <a:rPr lang="pt-BR" sz="3600" dirty="0" smtClean="0">
                <a:solidFill>
                  <a:srgbClr val="FF0000"/>
                </a:solidFill>
              </a:rPr>
              <a:t>_</a:t>
            </a:r>
            <a:r>
              <a:rPr lang="pt-BR" sz="3600" dirty="0" smtClean="0"/>
              <a:t> {!}, e você possa dar seu passo de fé </a:t>
            </a:r>
            <a:r>
              <a:rPr lang="pt-BR" sz="3600" baseline="30000" dirty="0" smtClean="0"/>
              <a:t>(como o mendigo recebendo o pão para viver)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FF0000"/>
                </a:solidFill>
              </a:rPr>
              <a:t>...</a:t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sz="3600" dirty="0" smtClean="0">
                <a:solidFill>
                  <a:srgbClr val="FF0000"/>
                </a:solidFill>
              </a:rPr>
              <a:t>...</a:t>
            </a:r>
            <a:endParaRPr lang="pt-B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Clip19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Amém</a:t>
            </a:r>
            <a:r>
              <a:rPr lang="pt-BR" dirty="0" smtClean="0"/>
              <a:t>! Amém!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Se você foi sincero </a:t>
            </a:r>
            <a:r>
              <a:rPr lang="pt-BR" dirty="0" smtClean="0"/>
              <a:t>(e acredito que o foi), </a:t>
            </a:r>
            <a:r>
              <a:rPr lang="pt-BR" dirty="0" smtClean="0">
                <a:solidFill>
                  <a:srgbClr val="FF0000"/>
                </a:solidFill>
              </a:rPr>
              <a:t>então você já foi salvo!!! </a:t>
            </a:r>
            <a:r>
              <a:rPr lang="pt-BR" dirty="0" smtClean="0"/>
              <a:t>Agora mesmo. Simples!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Exulto</a:t>
            </a:r>
            <a:r>
              <a:rPr lang="pt-BR" dirty="0" smtClean="0"/>
              <a:t> por v., e por gratidão a Deus! ... ...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</a:rPr>
              <a:t>Você deveria </a:t>
            </a:r>
            <a:r>
              <a:rPr lang="pt-BR" sz="3600" dirty="0" smtClean="0"/>
              <a:t>ter coragem de </a:t>
            </a:r>
            <a:r>
              <a:rPr lang="pt-BR" sz="3600" dirty="0" smtClean="0">
                <a:solidFill>
                  <a:srgbClr val="FF0000"/>
                </a:solidFill>
              </a:rPr>
              <a:t>confessar que creu</a:t>
            </a:r>
            <a:r>
              <a:rPr lang="pt-BR" sz="3600" dirty="0" smtClean="0"/>
              <a:t>. Aos pais, cônjuge, amigos.</a:t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FF0000"/>
                </a:solidFill>
              </a:rPr>
              <a:t>Mat 10:32-33. Eu leio.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>
                <a:solidFill>
                  <a:srgbClr val="0070C0"/>
                </a:solidFill>
              </a:rPr>
              <a:t>32 Portanto, </a:t>
            </a:r>
            <a:r>
              <a:rPr lang="pt-BR" sz="3600" b="1" dirty="0" smtClean="0">
                <a:solidFill>
                  <a:srgbClr val="0070C0"/>
                </a:solidFill>
              </a:rPr>
              <a:t>qualquer que me CONFESSAR diante dos homens, eu o confessarei diante de meu Pai, que está nos céus. 33 Mas qualquer que me negar diante dos homens, eu o negarei também diante de meu Pai, que está nos céus.</a:t>
            </a:r>
            <a:r>
              <a:rPr lang="pt-BR" sz="3600" dirty="0" smtClean="0">
                <a:solidFill>
                  <a:srgbClr val="0070C0"/>
                </a:solidFill>
              </a:rPr>
              <a:t> </a:t>
            </a:r>
            <a:endParaRPr lang="pt-B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Autofit/>
          </a:bodyPr>
          <a:lstStyle/>
          <a:p>
            <a:pPr algn="l"/>
            <a:r>
              <a:rPr lang="pt-BR" sz="2400" dirty="0" smtClean="0"/>
              <a:t>Seria bom, para você, ir à mais fiel igreja batista da cidade e lá .... 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(Igreja de doutrina realmente bíblica, que: </a:t>
            </a:r>
            <a:br>
              <a:rPr lang="pt-BR" sz="2400" dirty="0" smtClean="0"/>
            </a:br>
            <a:r>
              <a:rPr lang="pt-BR" sz="2400" dirty="0" smtClean="0"/>
              <a:t>- </a:t>
            </a:r>
            <a:r>
              <a:rPr lang="pt-BR" sz="2400" b="1" dirty="0" smtClean="0"/>
              <a:t>exalte a Bíblia</a:t>
            </a:r>
            <a:r>
              <a:rPr lang="pt-BR" sz="2400" dirty="0" smtClean="0"/>
              <a:t> (Almeida Corrigida Fiel) como perfeita, </a:t>
            </a:r>
            <a:br>
              <a:rPr lang="pt-BR" sz="2400" dirty="0" smtClean="0"/>
            </a:br>
            <a:r>
              <a:rPr lang="pt-BR" sz="2400" dirty="0" smtClean="0"/>
              <a:t>- sumamente honre a Jesus como Deus, </a:t>
            </a:r>
            <a:br>
              <a:rPr lang="pt-BR" sz="2400" dirty="0" smtClean="0"/>
            </a:br>
            <a:r>
              <a:rPr lang="pt-BR" sz="2400" dirty="0" smtClean="0"/>
              <a:t>- não seja renovada, </a:t>
            </a:r>
            <a:br>
              <a:rPr lang="pt-BR" sz="2400" dirty="0" smtClean="0"/>
            </a:br>
            <a:r>
              <a:rPr lang="pt-BR" sz="2400" dirty="0" smtClean="0"/>
              <a:t>- a música nunca dê vontade de dançar, </a:t>
            </a:r>
            <a:br>
              <a:rPr lang="pt-BR" sz="2400" dirty="0" smtClean="0"/>
            </a:br>
            <a:r>
              <a:rPr lang="pt-BR" sz="2400" dirty="0" smtClean="0"/>
              <a:t>- guerreie contra o ecumenismo, </a:t>
            </a:r>
            <a:br>
              <a:rPr lang="pt-BR" sz="2400" dirty="0" smtClean="0"/>
            </a:br>
            <a:r>
              <a:rPr lang="pt-BR" sz="2400" dirty="0" smtClean="0"/>
              <a:t>- denuncie + combata + separe-se de erros de igrejas </a:t>
            </a:r>
            <a:br>
              <a:rPr lang="pt-BR" sz="2400" dirty="0" smtClean="0"/>
            </a:br>
            <a:r>
              <a:rPr lang="pt-BR" sz="2400" dirty="0" smtClean="0"/>
              <a:t> etc.</a:t>
            </a:r>
            <a:br>
              <a:rPr lang="pt-BR" sz="2400" dirty="0" smtClean="0"/>
            </a:br>
            <a:r>
              <a:rPr lang="pt-BR" sz="2400" dirty="0" smtClean="0"/>
              <a:t>)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 fontScale="90000"/>
          </a:bodyPr>
          <a:lstStyle/>
          <a:p>
            <a:pPr algn="l"/>
            <a:r>
              <a:rPr lang="pt-BR" sz="900" dirty="0" err="1" smtClean="0">
                <a:solidFill>
                  <a:srgbClr val="92D050"/>
                </a:solidFill>
              </a:rPr>
              <a:t>Clip20</a:t>
            </a:r>
            <a:r>
              <a:rPr lang="pt-BR" dirty="0" smtClean="0">
                <a:solidFill>
                  <a:srgbClr val="92D050"/>
                </a:solidFill>
              </a:rPr>
              <a:t> </a:t>
            </a:r>
            <a:r>
              <a:rPr lang="pt-BR" dirty="0" smtClean="0">
                <a:solidFill>
                  <a:srgbClr val="FF0000"/>
                </a:solidFill>
              </a:rPr>
              <a:t>Despeçamo-nos com </a:t>
            </a:r>
            <a:r>
              <a:rPr lang="pt-BR" baseline="30000" dirty="0" smtClean="0">
                <a:solidFill>
                  <a:srgbClr val="FF0000"/>
                </a:solidFill>
              </a:rPr>
              <a:t>(última)</a:t>
            </a:r>
            <a:r>
              <a:rPr lang="pt-BR" dirty="0" smtClean="0">
                <a:solidFill>
                  <a:srgbClr val="FF0000"/>
                </a:solidFill>
              </a:rPr>
              <a:t> ORAÇÃO: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700" dirty="0" smtClean="0"/>
              <a:t/>
            </a:r>
            <a:br>
              <a:rPr lang="pt-BR" sz="2700" dirty="0" smtClean="0"/>
            </a:br>
            <a:r>
              <a:rPr lang="pt-BR" sz="2700" dirty="0" smtClean="0"/>
              <a:t>”Ah, Senhor nosso Deus!</a:t>
            </a:r>
            <a:br>
              <a:rPr lang="pt-BR" sz="2700" dirty="0" smtClean="0"/>
            </a:br>
            <a:r>
              <a:rPr lang="pt-BR" sz="2700" dirty="0" smtClean="0">
                <a:solidFill>
                  <a:srgbClr val="FF0000"/>
                </a:solidFill>
              </a:rPr>
              <a:t>Exulto de alegria </a:t>
            </a:r>
            <a:r>
              <a:rPr lang="pt-BR" sz="2700" dirty="0" smtClean="0"/>
              <a:t>pela Tua obra sobre a vida de meu amigo Silva. </a:t>
            </a:r>
            <a:br>
              <a:rPr lang="pt-BR" sz="2700" dirty="0" smtClean="0"/>
            </a:br>
            <a:r>
              <a:rPr lang="pt-BR" sz="2700" dirty="0" smtClean="0"/>
              <a:t>Por teres enviado Teu único filho para morrer por Silva e por mim.</a:t>
            </a:r>
            <a:br>
              <a:rPr lang="pt-BR" sz="2700" dirty="0" smtClean="0"/>
            </a:br>
            <a:r>
              <a:rPr lang="pt-BR" sz="2700" dirty="0" smtClean="0"/>
              <a:t>Por teu Espírito Santo nos ter chamado, mudado, dado fé, salvado. </a:t>
            </a:r>
            <a:br>
              <a:rPr lang="pt-BR" sz="2700" dirty="0" smtClean="0"/>
            </a:br>
            <a:r>
              <a:rPr lang="pt-BR" sz="2700" dirty="0" smtClean="0"/>
              <a:t/>
            </a:r>
            <a:br>
              <a:rPr lang="pt-BR" sz="2700" dirty="0" smtClean="0"/>
            </a:br>
            <a:r>
              <a:rPr lang="pt-BR" sz="2700" dirty="0" smtClean="0"/>
              <a:t>Rogo que, a cada dia: </a:t>
            </a:r>
            <a:r>
              <a:rPr lang="pt-BR" sz="2700" dirty="0" smtClean="0">
                <a:solidFill>
                  <a:srgbClr val="FF0000"/>
                </a:solidFill>
              </a:rPr>
              <a:t>o protejas e instruas </a:t>
            </a:r>
            <a:r>
              <a:rPr lang="pt-BR" sz="2700" dirty="0" smtClean="0"/>
              <a:t>nos Teus caminhos ... </a:t>
            </a:r>
            <a:br>
              <a:rPr lang="pt-BR" sz="2700" dirty="0" smtClean="0"/>
            </a:br>
            <a:r>
              <a:rPr lang="pt-BR" sz="2700" dirty="0" smtClean="0">
                <a:solidFill>
                  <a:srgbClr val="FF0000"/>
                </a:solidFill>
              </a:rPr>
              <a:t>Ele vá crescendo</a:t>
            </a:r>
            <a:r>
              <a:rPr lang="pt-BR" sz="2700" dirty="0" smtClean="0"/>
              <a:t>: ao ler Tua Palavra, orar a Ti, ter comunhão com irmãos de uma igreja fiel.</a:t>
            </a:r>
            <a:br>
              <a:rPr lang="pt-BR" sz="2700" dirty="0" smtClean="0"/>
            </a:br>
            <a:r>
              <a:rPr lang="pt-BR" sz="2700" dirty="0" smtClean="0"/>
              <a:t/>
            </a:r>
            <a:br>
              <a:rPr lang="pt-BR" sz="2700" dirty="0" smtClean="0"/>
            </a:br>
            <a:r>
              <a:rPr lang="pt-BR" sz="2700" dirty="0" smtClean="0"/>
              <a:t>Rogo-Te </a:t>
            </a:r>
            <a:r>
              <a:rPr lang="pt-BR" sz="2700" dirty="0" smtClean="0">
                <a:solidFill>
                  <a:srgbClr val="FF0000"/>
                </a:solidFill>
              </a:rPr>
              <a:t>no nome de Cristo. Amém</a:t>
            </a:r>
            <a:r>
              <a:rPr lang="pt-BR" sz="2700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/>
          <a:lstStyle/>
          <a:p>
            <a:pPr algn="l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60718"/>
            <a:ext cx="8786874" cy="4822065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Revisando: </a:t>
            </a:r>
            <a:br>
              <a:rPr lang="pt-BR" dirty="0" smtClean="0"/>
            </a:br>
            <a:r>
              <a:rPr lang="pt-BR" dirty="0" smtClean="0"/>
              <a:t>Semana passada </a:t>
            </a:r>
            <a:r>
              <a:rPr lang="pt-BR" dirty="0" smtClean="0">
                <a:solidFill>
                  <a:srgbClr val="FF0000"/>
                </a:solidFill>
              </a:rPr>
              <a:t>já vimos </a:t>
            </a:r>
            <a:r>
              <a:rPr lang="pt-BR" dirty="0" smtClean="0"/>
              <a:t>o que 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b="1" u="sng" dirty="0" smtClean="0">
                <a:solidFill>
                  <a:srgbClr val="FF0000"/>
                </a:solidFill>
              </a:rPr>
              <a:t>DEUS</a:t>
            </a:r>
            <a:r>
              <a:rPr lang="pt-BR" dirty="0" smtClean="0">
                <a:solidFill>
                  <a:srgbClr val="FF0000"/>
                </a:solidFill>
              </a:rPr>
              <a:t>* _</a:t>
            </a:r>
            <a:r>
              <a:rPr lang="pt-BR" i="1" u="sng" dirty="0" smtClean="0">
                <a:solidFill>
                  <a:srgbClr val="FF0000"/>
                </a:solidFill>
              </a:rPr>
              <a:t>DIZ</a:t>
            </a:r>
            <a:r>
              <a:rPr lang="pt-BR" dirty="0" smtClean="0">
                <a:solidFill>
                  <a:srgbClr val="FF0000"/>
                </a:solidFill>
              </a:rPr>
              <a:t>_</a:t>
            </a:r>
            <a:r>
              <a:rPr lang="pt-BR" dirty="0" smtClean="0"/>
              <a:t> sobre 2 assuntos principais: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05978"/>
            <a:ext cx="8472518" cy="4651787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>1. somos miseráveis </a:t>
            </a:r>
            <a:r>
              <a:rPr lang="pt-BR" b="1" dirty="0" smtClean="0">
                <a:solidFill>
                  <a:srgbClr val="FF0000"/>
                </a:solidFill>
              </a:rPr>
              <a:t>pecadores</a:t>
            </a:r>
            <a:r>
              <a:rPr lang="pt-BR" dirty="0" smtClean="0">
                <a:solidFill>
                  <a:srgbClr val="FF0000"/>
                </a:solidFill>
              </a:rPr>
              <a:t>,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merecemos </a:t>
            </a:r>
            <a:r>
              <a:rPr lang="pt-BR" b="1" dirty="0" smtClean="0">
                <a:solidFill>
                  <a:srgbClr val="FF0000"/>
                </a:solidFill>
              </a:rPr>
              <a:t>separação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de Deus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2. Deus nos </a:t>
            </a:r>
            <a:r>
              <a:rPr lang="pt-BR" dirty="0" smtClean="0">
                <a:solidFill>
                  <a:srgbClr val="FF0000"/>
                </a:solidFill>
              </a:rPr>
              <a:t>ama e providenciou </a:t>
            </a:r>
            <a:r>
              <a:rPr lang="pt-BR" b="1" dirty="0" smtClean="0">
                <a:solidFill>
                  <a:srgbClr val="FF0000"/>
                </a:solidFill>
              </a:rPr>
              <a:t>maravilhosa salvação</a:t>
            </a:r>
            <a:r>
              <a:rPr lang="pt-BR" dirty="0" smtClean="0"/>
              <a:t>, somente pelo </a:t>
            </a:r>
            <a:r>
              <a:rPr lang="pt-BR" b="1" dirty="0" smtClean="0">
                <a:solidFill>
                  <a:srgbClr val="FF0000"/>
                </a:solidFill>
              </a:rPr>
              <a:t>CRER </a:t>
            </a:r>
            <a:r>
              <a:rPr lang="pt-BR" dirty="0" smtClean="0"/>
              <a:t>(arrependimento &amp; conversão &amp; fé &amp; receber)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05978"/>
            <a:ext cx="8715436" cy="4723226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>1. </a:t>
            </a:r>
            <a:r>
              <a:rPr lang="pt-BR" dirty="0" smtClean="0">
                <a:solidFill>
                  <a:srgbClr val="FF0000"/>
                </a:solidFill>
              </a:rPr>
              <a:t>Revisemos</a:t>
            </a:r>
            <a:r>
              <a:rPr lang="pt-BR" dirty="0" smtClean="0"/>
              <a:t> rapidamente o assunto principal 1 </a:t>
            </a:r>
            <a:r>
              <a:rPr lang="pt-BR" baseline="30000" dirty="0" smtClean="0"/>
              <a:t>(que foi)</a:t>
            </a:r>
            <a:r>
              <a:rPr lang="pt-BR" dirty="0" smtClean="0"/>
              <a:t>: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minha </a:t>
            </a:r>
            <a:r>
              <a:rPr lang="pt-BR" baseline="30000" dirty="0" smtClean="0"/>
              <a:t>( e sua) </a:t>
            </a:r>
            <a:r>
              <a:rPr lang="pt-BR" dirty="0" smtClean="0"/>
              <a:t>situação de (a) </a:t>
            </a:r>
            <a:r>
              <a:rPr lang="pt-BR" dirty="0" smtClean="0">
                <a:solidFill>
                  <a:srgbClr val="FF0000"/>
                </a:solidFill>
              </a:rPr>
              <a:t>pecador</a:t>
            </a:r>
            <a:r>
              <a:rPr lang="pt-BR" dirty="0" smtClean="0"/>
              <a:t>, portanto (b) </a:t>
            </a:r>
            <a:r>
              <a:rPr lang="pt-BR" dirty="0" smtClean="0">
                <a:solidFill>
                  <a:srgbClr val="FF0000"/>
                </a:solidFill>
              </a:rPr>
              <a:t>merecedor da justa e eterna separação</a:t>
            </a:r>
            <a:r>
              <a:rPr lang="pt-BR" dirty="0" smtClean="0"/>
              <a:t> do </a:t>
            </a:r>
            <a:r>
              <a:rPr lang="pt-BR" dirty="0" err="1" smtClean="0"/>
              <a:t>Puro-Santo-Justo</a:t>
            </a:r>
            <a:r>
              <a:rPr lang="pt-BR" dirty="0" smtClean="0"/>
              <a:t> (separação no local chamado de </a:t>
            </a:r>
            <a:r>
              <a:rPr lang="pt-BR" i="1" dirty="0" smtClean="0"/>
              <a:t>inferno</a:t>
            </a:r>
            <a:r>
              <a:rPr lang="pt-BR" dirty="0" smtClean="0"/>
              <a:t>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05978"/>
            <a:ext cx="8643998" cy="4651788"/>
          </a:xfrm>
        </p:spPr>
        <p:txBody>
          <a:bodyPr>
            <a:normAutofit/>
          </a:bodyPr>
          <a:lstStyle/>
          <a:p>
            <a:pPr algn="l"/>
            <a:r>
              <a:rPr lang="pt-BR" dirty="0" smtClean="0">
                <a:solidFill>
                  <a:srgbClr val="FF0000"/>
                </a:solidFill>
              </a:rPr>
              <a:t>Relembremos ao menos 2 versos</a:t>
            </a:r>
            <a:r>
              <a:rPr lang="pt-BR" dirty="0" smtClean="0"/>
              <a:t> </a:t>
            </a:r>
            <a:r>
              <a:rPr lang="pt-BR" strike="sngStrike" baseline="30000" dirty="0" smtClean="0"/>
              <a:t>(outros seriam Rom 3:10,12 // Joã 3:3,5)</a:t>
            </a:r>
            <a:r>
              <a:rPr lang="pt-BR" dirty="0" smtClean="0"/>
              <a:t> em que *</a:t>
            </a:r>
            <a:r>
              <a:rPr lang="pt-BR" b="1" dirty="0" smtClean="0"/>
              <a:t>DEUS</a:t>
            </a:r>
            <a:r>
              <a:rPr lang="pt-BR" dirty="0" smtClean="0"/>
              <a:t>* _</a:t>
            </a:r>
            <a:r>
              <a:rPr lang="pt-BR" i="1" u="sng" dirty="0" smtClean="0"/>
              <a:t>DIZ</a:t>
            </a:r>
            <a:r>
              <a:rPr lang="pt-BR" dirty="0" smtClean="0"/>
              <a:t>_ tais 2 coisas: </a:t>
            </a:r>
            <a:endParaRPr lang="pt-BR" strike="sngStrike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214296"/>
            <a:ext cx="8715436" cy="4643470"/>
          </a:xfrm>
        </p:spPr>
        <p:txBody>
          <a:bodyPr>
            <a:normAutofit fontScale="90000"/>
          </a:bodyPr>
          <a:lstStyle/>
          <a:p>
            <a:pPr algn="l"/>
            <a:r>
              <a:rPr lang="pt-BR" sz="3600" u="sng" dirty="0" smtClean="0">
                <a:solidFill>
                  <a:srgbClr val="FF0000"/>
                </a:solidFill>
              </a:rPr>
              <a:t>*</a:t>
            </a:r>
            <a:r>
              <a:rPr lang="pt-BR" sz="3600" b="1" u="sng" dirty="0">
                <a:solidFill>
                  <a:srgbClr val="FF0000"/>
                </a:solidFill>
              </a:rPr>
              <a:t>ROM 3:23</a:t>
            </a:r>
            <a:r>
              <a:rPr lang="pt-BR" sz="3600" u="sng" dirty="0">
                <a:solidFill>
                  <a:srgbClr val="FF0000"/>
                </a:solidFill>
              </a:rPr>
              <a:t>*.</a:t>
            </a:r>
            <a:r>
              <a:rPr lang="pt-BR" sz="3600" dirty="0">
                <a:solidFill>
                  <a:srgbClr val="FF0000"/>
                </a:solidFill>
              </a:rPr>
              <a:t> Leia </a:t>
            </a:r>
            <a:r>
              <a:rPr lang="pt-BR" sz="3600" baseline="30000" dirty="0" smtClean="0"/>
              <a:t>(neste local da Bíblia, onde já abri para você)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 smtClean="0">
                <a:solidFill>
                  <a:srgbClr val="0070C0"/>
                </a:solidFill>
              </a:rPr>
              <a:t>Porque </a:t>
            </a:r>
            <a:r>
              <a:rPr lang="pt-BR" sz="4000" b="1" dirty="0" smtClean="0">
                <a:solidFill>
                  <a:srgbClr val="0070C0"/>
                </a:solidFill>
              </a:rPr>
              <a:t>TODOS</a:t>
            </a:r>
            <a:r>
              <a:rPr lang="pt-BR" sz="4000" dirty="0" smtClean="0">
                <a:solidFill>
                  <a:srgbClr val="0070C0"/>
                </a:solidFill>
              </a:rPr>
              <a:t> </a:t>
            </a:r>
            <a:r>
              <a:rPr lang="pt-BR" sz="4000" dirty="0" smtClean="0">
                <a:solidFill>
                  <a:srgbClr val="0070C0"/>
                </a:solidFill>
                <a:latin typeface="+mn-lt"/>
              </a:rPr>
              <a:t>pecaram</a:t>
            </a:r>
            <a:r>
              <a:rPr lang="pt-BR" sz="4000" dirty="0" smtClean="0">
                <a:solidFill>
                  <a:srgbClr val="0070C0"/>
                </a:solidFill>
              </a:rPr>
              <a:t> e destituídos estão da glória de Deus;</a:t>
            </a:r>
            <a:r>
              <a:rPr lang="pt-BR" sz="3600" dirty="0" smtClean="0">
                <a:solidFill>
                  <a:srgbClr val="0070C0"/>
                </a:solidFill>
              </a:rPr>
              <a:t/>
            </a:r>
            <a:br>
              <a:rPr lang="pt-BR" sz="3600" dirty="0" smtClean="0">
                <a:solidFill>
                  <a:srgbClr val="0070C0"/>
                </a:solidFill>
              </a:rPr>
            </a:br>
            <a:r>
              <a:rPr lang="pt-BR" sz="3600" dirty="0" smtClean="0">
                <a:solidFill>
                  <a:srgbClr val="0070C0"/>
                </a:solidFill>
              </a:rPr>
              <a:t> 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 smtClean="0">
                <a:solidFill>
                  <a:srgbClr val="FF0000"/>
                </a:solidFill>
              </a:rPr>
              <a:t>Pecado é ...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Faço pergunta amigável e fácil, responda em palavras simples, eliminando “ruído” das religiões: </a:t>
            </a:r>
            <a:r>
              <a:rPr lang="pt-BR" sz="4900" b="1" dirty="0" smtClean="0"/>
              <a:t>O que é </a:t>
            </a:r>
            <a:r>
              <a:rPr lang="pt-BR" sz="4900" b="1" dirty="0" smtClean="0">
                <a:solidFill>
                  <a:srgbClr val="FF0000"/>
                </a:solidFill>
              </a:rPr>
              <a:t>que *</a:t>
            </a:r>
            <a:r>
              <a:rPr lang="pt-BR" sz="4900" b="1" u="sng" dirty="0" smtClean="0">
                <a:solidFill>
                  <a:srgbClr val="FF0000"/>
                </a:solidFill>
              </a:rPr>
              <a:t>DEUS</a:t>
            </a:r>
            <a:r>
              <a:rPr lang="pt-BR" sz="4900" b="1" dirty="0" smtClean="0">
                <a:solidFill>
                  <a:srgbClr val="FF0000"/>
                </a:solidFill>
              </a:rPr>
              <a:t>*</a:t>
            </a:r>
            <a:r>
              <a:rPr lang="pt-BR" sz="4900" b="1" dirty="0" smtClean="0"/>
              <a:t> </a:t>
            </a:r>
            <a:r>
              <a:rPr lang="pt-BR" sz="4900" b="1" dirty="0" smtClean="0">
                <a:solidFill>
                  <a:srgbClr val="FF0000"/>
                </a:solidFill>
              </a:rPr>
              <a:t>_</a:t>
            </a:r>
            <a:r>
              <a:rPr lang="pt-BR" sz="4900" b="1" i="1" u="sng" dirty="0" smtClean="0">
                <a:solidFill>
                  <a:srgbClr val="FF0000"/>
                </a:solidFill>
              </a:rPr>
              <a:t>DIZ</a:t>
            </a:r>
            <a:r>
              <a:rPr lang="pt-BR" sz="4900" b="1" dirty="0" smtClean="0">
                <a:solidFill>
                  <a:srgbClr val="FF0000"/>
                </a:solidFill>
              </a:rPr>
              <a:t>_</a:t>
            </a:r>
            <a:r>
              <a:rPr lang="pt-BR" sz="4900" b="1" dirty="0" smtClean="0"/>
              <a:t>, aqui</a:t>
            </a:r>
            <a:r>
              <a:rPr lang="pt-BR" sz="4900" b="1" dirty="0" smtClean="0">
                <a:solidFill>
                  <a:srgbClr val="FF0000"/>
                </a:solidFill>
              </a:rPr>
              <a:t>? </a:t>
            </a:r>
            <a:r>
              <a:rPr lang="pt-BR" sz="4900" b="1" dirty="0" smtClean="0"/>
              <a:t>   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614</Words>
  <Application>Microsoft Office PowerPoint</Application>
  <PresentationFormat>Apresentação na tela (16:9)</PresentationFormat>
  <Paragraphs>43</Paragraphs>
  <Slides>44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5" baseType="lpstr">
      <vt:lpstr>Tema do Office</vt:lpstr>
      <vt:lpstr>Slide 1</vt:lpstr>
      <vt:lpstr>Clip01  I02 - COMO SER SALVO – 2 (parte da série Evangelismo Pessoal)  (2ª visita, de REVISÃO e CONTINUAÇÃO)</vt:lpstr>
      <vt:lpstr>Olá, Sr. e Sra. Silva!  Que bom que recebem a mim e minha esposa, 2ª vez!</vt:lpstr>
      <vt:lpstr>Permita-me começar ORANDO que Deus abra sua  ... mente &amp; coração &amp; vontade para você entender &amp; crer o que *ELE* {!} (não as religiões, não os homens) _DIZ_ {!}, e você possa dar seu passo de fé (como o mendigo recebendo o pão para viver) ... ...</vt:lpstr>
      <vt:lpstr>Revisando:  Semana passada já vimos o que *DEUS* _DIZ_ sobre 2 assuntos principais:</vt:lpstr>
      <vt:lpstr>1. somos miseráveis pecadores, merecemos separação de Deus  2. Deus nos ama e providenciou maravilhosa salvação, somente pelo CRER (arrependimento &amp; conversão &amp; fé &amp; receber)</vt:lpstr>
      <vt:lpstr>1. Revisemos rapidamente o assunto principal 1 (que foi):   A minha ( e sua) situação de (a) pecador, portanto (b) merecedor da justa e eterna separação do Puro-Santo-Justo (separação no local chamado de inferno).</vt:lpstr>
      <vt:lpstr>Relembremos ao menos 2 versos (outros seriam Rom 3:10,12 // Joã 3:3,5) em que *DEUS* _DIZ_ tais 2 coisas: </vt:lpstr>
      <vt:lpstr>*ROM 3:23*. Leia (neste local da Bíblia, onde já abri para você)  Porque TODOS pecaram e destituídos estão da glória de Deus;   Pecado é ... Faço pergunta amigável e fácil, responda em palavras simples, eliminando “ruído” das religiões: O que é que *DEUS* _DIZ_, aqui?    </vt:lpstr>
      <vt:lpstr>Clip02 Reconheço: o que DEUS ensina, aqui, é que:   - TODO ser humano, desde o início ao final do mundo, está na categoria de PECADOR. Sem exceção.  E isto me inclui! Reconheço que já pequei (e quanto!), portanto sou um pecador. Estou apavorado.  - TODO ser humano está DESTITUÍDO DA GLÓRIA DE DEUS. Isto significa que ninguém (inclusive eu) MERECE gozar a eternidade na presença e glória de Deus? Isto é apavorante, senhor Hélio!</vt:lpstr>
      <vt:lpstr>Clip03 *ROM 6:23a*. Eu leio (você acompanha)  Porque o SALÁRIO do pecado é a MORTE, ....    Morte é ...  O que é que *DEUS* _DIZ_, aqui?  </vt:lpstr>
      <vt:lpstr>Clip04 Reconheço: o que DEUS ensina, aqui, é que:  - O justo e merecido pagamento pelo fato de eu ter pecado, portanto ser pecador, é a MORTE, morte ETERNA! A eterna SEPARAÇÃO de Deus. Ah, esta separação só pode ser recebendo o merecido castigo pelos meus crimes e pecados, não é?</vt:lpstr>
      <vt:lpstr>Clip05 2. Revisemos agora o assunto principal 2:    Deus nos ama e providenciou maravilhosa salvação, somente pelo  CRER (que é único, mas tem 4 facetas : arrependimento &amp; conversão &amp; fé &amp; recebimento)</vt:lpstr>
      <vt:lpstr>Uma vez que você já bem entendeu &amp; aceitou que  (a) arrependimento é sincera mudança (operada por Deus) em 3 áreas conjuntas (pensamento &amp; sentimento &amp; vontade); e  (b) conversão é inverter a direção de vida,   vamos mais rápido nessas 2 facetas do crer.  </vt:lpstr>
      <vt:lpstr>Mas percebo que foi a 1ª vez que você ouviu das promessas de maravilhosa salvação somente por (c) fé e (d) receber, e, talvez, achou “maravilhoso demais”, portanto quer ouvir e ponderar mais.  Iremos mais devagar nessas facetas (c,d) do crer.</vt:lpstr>
      <vt:lpstr>2.a. ARREPENDIMENTO (do(s) pecadO(s) e da religião inútil) é 1ª indispensável faceta do crer, da salvação   Arrependimento é sincera mudança (operada por Deus) em 3 áreas conjuntas (pensamento &amp; sentimento &amp; vontade)  </vt:lpstr>
      <vt:lpstr>Luc 13:3. Eu leio.  Não, vos digo; antes, se não vos ARREPENDERDES, todos de igual modo perecereis.    O que é que *DEUS* _DIZ_, aqui? </vt:lpstr>
      <vt:lpstr>Clip06 Reconheço: o que DEUS ensina, aqui, é que: - Se não se ARREPENDER de verdade, de TODOS seus pecados, se não mudar sua mente e passar a odiá-los e anelar o dia de se libertar da sua natureza pecaminosa, então TODO homem perecerá, isto é, ficará na eterna condenação! Imploro a Deus que não me aconteça tal, imploro que me conceda arrependimento!</vt:lpstr>
      <vt:lpstr>Clip07 2.b. CONVERSÃO (sincera mudança de direção, do(s) pecadO(s) e da religião inútil), para Deus e Seu Evangelho) é 2ª indispensável faceta do crer, da salvação</vt:lpstr>
      <vt:lpstr>Mat 18:3. Eu leio.  E disse: Em verdade vos digo que, se não vos CONVERTERDES e não vos fizerdes como meninos, de modo algum entrareis no reino dos céus.    O que é que *DEUS* _DIZ_, aqui?  </vt:lpstr>
      <vt:lpstr>Clip08 Reconheço: o que DEUS ensina, aqui, é que: - Todo homem que não inverta de verdade sua direção de vida, - e não se faça humilde e creia com fé de uma criancinha,  então de modo nenhum entrará no reino dos céus.  Isto me apavora, nada disso ocorreu comigo. Que farei?</vt:lpstr>
      <vt:lpstr>Clip09 2.c. FÉ é 3ª indispensável faceta do crer, da salvação.  CREIA, CONFIE totalmente no VERBO (o Vivo, e o Escrito).  Total e definitivamente:    - CREIA real e integralmente em o CRISTO,    -  creia tudo que a Bíblia ensina sobre Ele,    - creia só nEle, CONFIE totalmente nEle,    - RECEBA-O como seu único e suficiente SENHOR, SALVADOR, DEUS.</vt:lpstr>
      <vt:lpstr>Joã 3:18. Eu leio.  Quem CRÊ nELE não é condenado;  mas quem não CRÊ já está condenado, porquanto não CRÊ no nome do unigênito Filho de Deus.    O que é que *DEUS* _DIZ_, aqui?</vt:lpstr>
      <vt:lpstr>Clip10 Que diferença do que me ensinaram ...    Mas reconheço que o que DEUS ensina, aqui, é que: - Quem CRÊ, jamais será condenado (claro, quem crê no Cristo da Bíblia, crê de verdade).  - E quem NÃO crê, já está condenado (puxa, o fingido e até o religioso e bonzinho, se não crê de verdade!!!).   Estou surpreso. Maravilhado.</vt:lpstr>
      <vt:lpstr>Clip11 Joã 5:24. Eu leio.  Na verdade, na verdade vos digo que quem ouve a minha palavra, e CRÊ naquele que me enviou, tem a VIDA ETERNA, e NÃO entrará em condenação, mas passou da morte para a vida.   O que é que *DEUS* _DIZ_, aqui?</vt:lpstr>
      <vt:lpstr>Clip12 Reconheço: o que DEUS ensina, aqui, é que:  - TODO homem que der ouvidos à Palavra de Cristo na Bíblia (de boa vontade aceitando-a em tudo) e CRÊR em Deus e no Seu Filho, JÁ (presentemente!) TEM a VIDA ETERNA,   - e JAMAIS entrará em condenação, mas JÁ passou da morte (espiritual) para a vida (espiritual e eterna).  Ah, como eu quero a vida eterna, ao contrário da eterna condenação que mereço!</vt:lpstr>
      <vt:lpstr>Clip13 At 16:30-31. Eu leio.  30 E, tirando-os para fora, disse: Senhores, que é necessário que eu faça para me salvar? 31 E eles disseram: CRÊ no SENHOR JESUS CRISTO e serás SALVO, tu e a tua casa.   O que é que *DEUS* _DIZ_, aqui?</vt:lpstr>
      <vt:lpstr>Clip14 Reconheço: o que DEUS ensina, aqui, é que:  - A qualquer homem (não importa quão pecador ou bonzinho pareça), basta que venha a CRÊR (de verdade) no SENHOR JESUS CRISTO e será SALVO.  - E esta gloriosa promessa estende-se às mulheres e jovens que, da mesma maneira, crerem.   Ah, que promessa maravilhosa, inunda meu coração!</vt:lpstr>
      <vt:lpstr>Clip15 2.d. RECEBER é 4ª indispensável faceta do crer, da salvação   RECEBA o Cristo com todo seu entendimento &amp; coração &amp; vontade Receba-O como seu (único e suficiente) SALVADOR (e Preservador), SENHOR (Dono, Controlador)  e DEUS  (Depois, em consequência disso, vamos alegremente recebê-Lo como TUDO que a Bíblia diz dEle! E TUDO que ela diz sobre TUDO)</vt:lpstr>
      <vt:lpstr>João 1:12 Eu leio (você acompanha)   Mas, a todos quantos o RECEBERAM, deu-lhes o poder de serem feitos filhos de Deus, aos que crêem no seu nome.  Só nos tornamos filhos ao recebê-Lo!    O que é que *DEUS* _DIZ_, aqui? Como somos tornados filhos de Deus? </vt:lpstr>
      <vt:lpstr>Clip16 Reconheço: o que DEUS ensina, aqui, é que: - Ninguém nasce como FILHO, mas como CRIATURA de Deus; - Somente ao RECEBER (...) Jesus é que o homem (qualquer homem) é adotado e tornado filho, herdeiro de Deus; - “Receber” significa CRER nEle (em tudo que Ele clamou ser, na Bíblia).   </vt:lpstr>
      <vt:lpstr>Clip17 Arrematemos tudo, com APLICAÇÃO PESSOAL  Orar é falar com suas próprias palavras, com toda sinceridade, do modo mais simples e humilde possível, como se somente Deus estivesse presente, não é falar difícil para impressionar ninguém, não é repetir uma reza. É como seu filho de 3 anos, sozinho com você no quarto, lhe falando que o ama, pedindo perdão por tê-lo magoado, contando uma alegria ou temor, exultando em seu amor.</vt:lpstr>
      <vt:lpstr>EXEMPLOS: todas as orações sinceras,  na Bíblia, foram simples, e 4 foram muito curtas (e atendidas):  Cego: “Creio, Senhor. E o adorou.”;  Pedro, afogando-se: “Senhor, salva-me!”  Etíope: “Creio que Jesus Cristo é o Filho de Deus.” Publicano: “Ó Deus, tem misericórdia  de mim, pecador!”</vt:lpstr>
      <vt:lpstr>Você não vai se negar a orar a Deus, vai? Orar dizendo se crê e recebe Cristo do jeito que vimos hoje na Palavra dEle. Orar em 500 ou 50 ou 5 palavras do seu próprio coração.  Orar de forma simples mas sincera, não importam nem mesmo erros de português. </vt:lpstr>
      <vt:lpstr>Deixe-me orar (mais um pouco) por você:    Oh, Senhor, Pai de amor e misericórdia, eu Te rogo por Silva. Que Teu Espírito Santo atua agora no coração dele, e que o faça entender nossa terrível e urgente necessidade ..., se arrepender ..., crer ..., receber ...  Em nome de Jesus, Amém. </vt:lpstr>
      <vt:lpstr>E agora?   Quer orar a Deus?   Dizer-lhe, sinceramente, que se arrepende &amp; crê &amp; recebe Cristo? </vt:lpstr>
      <vt:lpstr>Clip18 "Meu Deus, reconheço minha miséria de ser o maior dos pecadores.   Bem mereço a eterna separação de Ti, a eterna (e justa) condenação."</vt:lpstr>
      <vt:lpstr>“Como estou arrependido pelos meus pecados, são ofensa a Ti!   Oh, perdoa-me, lava-me, purifica-me.   Anelo obedecer a _TUDO_ que _TU_ me mostrares na Tua Palavra.”</vt:lpstr>
      <vt:lpstr>“Creio real, só e plenamente em Ti, ó Cristo.   Eu Te recebo como meu pessoal, único e suficiente: Salvador &amp; Senhor &amp; Deus."</vt:lpstr>
      <vt:lpstr>Clip19 Amém! Amém!  Se você foi sincero (e acredito que o foi), então você já foi salvo!!! Agora mesmo. Simples!  Exulto por v., e por gratidão a Deus! ... ...</vt:lpstr>
      <vt:lpstr>Você deveria ter coragem de confessar que creu. Aos pais, cônjuge, amigos.  Mat 10:32-33. Eu leio. 32 Portanto, qualquer que me CONFESSAR diante dos homens, eu o confessarei diante de meu Pai, que está nos céus. 33 Mas qualquer que me negar diante dos homens, eu o negarei também diante de meu Pai, que está nos céus. </vt:lpstr>
      <vt:lpstr>Seria bom, para você, ir à mais fiel igreja batista da cidade e lá ....   (Igreja de doutrina realmente bíblica, que:  - exalte a Bíblia (Almeida Corrigida Fiel) como perfeita,  - sumamente honre a Jesus como Deus,  - não seja renovada,  - a música nunca dê vontade de dançar,  - guerreie contra o ecumenismo,  - denuncie + combata + separe-se de erros de igrejas   etc. )</vt:lpstr>
      <vt:lpstr>Clip20 Despeçamo-nos com (última) ORAÇÃO:  ”Ah, Senhor nosso Deus! Exulto de alegria pela Tua obra sobre a vida de meu amigo Silva.  Por teres enviado Teu único filho para morrer por Silva e por mim. Por teu Espírito Santo nos ter chamado, mudado, dado fé, salvado.   Rogo que, a cada dia: o protejas e instruas nos Teus caminhos ...  Ele vá crescendo: ao ler Tua Palavra, orar a Ti, ter comunhão com irmãos de uma igreja fiel.  Rogo-Te no nome de Cristo. Amém.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I02 - COMO SER SALVO – 2 (parte da série Evangelismo Pessoal)  (2ª visita, de REVISÃO e CONTINUAÇÃO)</dc:title>
  <dc:creator>Hélio de Menezes Silva</dc:creator>
  <cp:lastModifiedBy>Hélio de Menezes Silva</cp:lastModifiedBy>
  <cp:revision>99</cp:revision>
  <dcterms:created xsi:type="dcterms:W3CDTF">2014-06-04T20:29:27Z</dcterms:created>
  <dcterms:modified xsi:type="dcterms:W3CDTF">2014-06-11T00:20:10Z</dcterms:modified>
</cp:coreProperties>
</file>