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5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04" autoAdjust="0"/>
    <p:restoredTop sz="94660"/>
  </p:normalViewPr>
  <p:slideViewPr>
    <p:cSldViewPr snapToGrid="0">
      <p:cViewPr varScale="1">
        <p:scale>
          <a:sx n="69" d="100"/>
          <a:sy n="69" d="100"/>
        </p:scale>
        <p:origin x="696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1BC5228-D4A3-4025-919C-17FF6B1F144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6607A93A-B1E7-42B6-B727-811C3340CF0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A4253344-DCEB-47F6-963D-498B0481E9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0CA07-2517-4474-A069-DA7DC05446FA}" type="datetimeFigureOut">
              <a:rPr lang="pt-BR" smtClean="0"/>
              <a:t>30/01/2018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8E623B6B-11F0-463F-AEFD-18C4EA6F1B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82D29204-28E3-4FB5-8D39-84221C96B3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D6B35-6FA9-402D-935D-1F2CFB7E52C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791334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2569622-C394-4C29-A179-46693F51D7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2AC72AE8-8EAB-4535-B1D6-0D1788DFFBD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F86FB887-D085-4BF9-88E8-39767EF21B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0CA07-2517-4474-A069-DA7DC05446FA}" type="datetimeFigureOut">
              <a:rPr lang="pt-BR" smtClean="0"/>
              <a:t>30/01/2018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7968E9B2-BE67-4238-9BBA-2BAE66C43A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EA787C97-0841-4EA6-9CC2-F006EC35DA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D6B35-6FA9-402D-935D-1F2CFB7E52C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879658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9419FEB9-FF92-428D-AB8C-9A7BBC36466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FED25117-DDB6-47E4-B868-D362877DA4D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40AA6A3D-FB13-4CFF-8452-F8138F413D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0CA07-2517-4474-A069-DA7DC05446FA}" type="datetimeFigureOut">
              <a:rPr lang="pt-BR" smtClean="0"/>
              <a:t>30/01/2018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565C1A58-2DE7-48B9-BBBC-B8C94DFA54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324EBB16-2A68-46EB-89C1-9E3A281BEC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D6B35-6FA9-402D-935D-1F2CFB7E52C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202331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BF8F70F-07B8-4F02-97FD-5A8FFF8FAB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79F74C9B-A986-467D-BBB1-47CBA21268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CCCB05AF-04DF-43FE-9D50-BE1114E6F6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0CA07-2517-4474-A069-DA7DC05446FA}" type="datetimeFigureOut">
              <a:rPr lang="pt-BR" smtClean="0"/>
              <a:t>30/01/2018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C75FB9B4-5F6F-425F-A989-C9C4E026E9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890CB286-273D-4FF4-9222-DB0D0F50F1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D6B35-6FA9-402D-935D-1F2CFB7E52C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103317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1AB3414-24BB-465E-9F2B-EDE95E5E3A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810CCD5F-1AD5-4FF5-B074-5A7DF65648E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74793077-29E7-4B00-B967-1656F2CEC7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0CA07-2517-4474-A069-DA7DC05446FA}" type="datetimeFigureOut">
              <a:rPr lang="pt-BR" smtClean="0"/>
              <a:t>30/01/2018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B00422D9-2F76-4256-82E2-E4E3BAAC04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7E23F038-0A59-425E-A07D-80316F2A20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D6B35-6FA9-402D-935D-1F2CFB7E52C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408093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136F53C-9F48-480C-ACE8-E40ABF9E22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E8BE8D1A-0EEF-4037-A291-E8850085910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AC6C4976-D6E7-4965-AB9F-FE6666C07EF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7865EB44-8414-4477-9E7A-2B74A8B3D0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0CA07-2517-4474-A069-DA7DC05446FA}" type="datetimeFigureOut">
              <a:rPr lang="pt-BR" smtClean="0"/>
              <a:t>30/01/2018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DA26CE33-793A-42A3-BBC2-230487E504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2ABD9E97-913A-4459-B717-854884C599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D6B35-6FA9-402D-935D-1F2CFB7E52C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846053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42719D3-2A11-4684-910B-76160D5CC3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4DAE6415-5A47-46CC-BF51-00BF40D70E2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92F6A1AF-434C-4139-9012-90214907356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0BF5CD66-7A8E-4724-A32D-1BD10112ABB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0F79454E-A9E1-450B-94D6-A6EEEB23B2E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B4056A5A-6775-4E3E-BA6A-1AE0CF6CF4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0CA07-2517-4474-A069-DA7DC05446FA}" type="datetimeFigureOut">
              <a:rPr lang="pt-BR" smtClean="0"/>
              <a:t>30/01/2018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0411FB70-573E-4198-8E43-63C19BB446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9C920CC5-3BE7-483B-B7FD-C6C7ACF34A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D6B35-6FA9-402D-935D-1F2CFB7E52C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90363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5629236-1556-4822-9A3A-2D4A6701A8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2A8EF36E-18D8-4A70-A2C8-A9AC14C9BC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0CA07-2517-4474-A069-DA7DC05446FA}" type="datetimeFigureOut">
              <a:rPr lang="pt-BR" smtClean="0"/>
              <a:t>30/01/2018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EC7A80A0-1730-479D-A69D-CCACB1BDC0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C67B5D57-2070-4A93-99ED-4287A36F33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D6B35-6FA9-402D-935D-1F2CFB7E52C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709607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7A6FD3BD-F6DB-48DC-829E-8BC7E93314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0CA07-2517-4474-A069-DA7DC05446FA}" type="datetimeFigureOut">
              <a:rPr lang="pt-BR" smtClean="0"/>
              <a:t>30/01/2018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D27C364D-AC1A-4F49-9541-A3C0703B15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15632BB5-DE5A-4A6B-A29C-2C3197690C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D6B35-6FA9-402D-935D-1F2CFB7E52C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735201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17E3980-FE17-4F90-B2EC-A36E79C3C3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1AA224D0-0A19-41F7-AC5F-F0D1C4FFAC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3570BA6A-8450-4029-899F-DEC9E296125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89701FE5-6D23-4464-BAE2-7F2FECDD91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0CA07-2517-4474-A069-DA7DC05446FA}" type="datetimeFigureOut">
              <a:rPr lang="pt-BR" smtClean="0"/>
              <a:t>30/01/2018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94978BDB-0964-4A40-ABE6-A139BAA801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4A84FBFE-A534-494A-AFAE-00ACDFFF9F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D6B35-6FA9-402D-935D-1F2CFB7E52C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429196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EB56D5B-A59A-4EFD-91E0-48E232685E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FEBD81E4-C18F-4F4D-B65D-72B3A07F79F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E2C04998-81BF-464C-AAA8-3EAD34CE12F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4B71830D-CA88-447A-9210-B9811ED6A2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0CA07-2517-4474-A069-DA7DC05446FA}" type="datetimeFigureOut">
              <a:rPr lang="pt-BR" smtClean="0"/>
              <a:t>30/01/2018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3DCF29B2-CEF9-4A65-8C6C-323E62C6B8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F82FE142-FFA1-4DE2-8BB5-CEFFDAB74F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D6B35-6FA9-402D-935D-1F2CFB7E52C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094177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24A67448-0770-4505-95F6-9F50A9B3EF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0B5D776C-305C-43F0-BE71-57FB6663AEC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1E1B281E-3102-4EDB-B1BD-84768DE2B2D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30CA07-2517-4474-A069-DA7DC05446FA}" type="datetimeFigureOut">
              <a:rPr lang="pt-BR" smtClean="0"/>
              <a:t>30/01/2018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D013BB15-CA2D-40CB-835E-C04ADAA2B94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A969BE61-D419-460E-ACEC-C85F83AECFA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ED6B35-6FA9-402D-935D-1F2CFB7E52C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315688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A934E8B-20BE-4730-B3AD-CB70AEC1DD2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0"/>
            <a:ext cx="12192000" cy="6719455"/>
          </a:xfrm>
        </p:spPr>
        <p:txBody>
          <a:bodyPr/>
          <a:lstStyle/>
          <a:p>
            <a:pPr marL="228600">
              <a:spcAft>
                <a:spcPts val="0"/>
              </a:spcAft>
            </a:pPr>
            <a:r>
              <a:rPr lang="pt-BR" b="1" dirty="0">
                <a:solidFill>
                  <a:srgbClr val="C00000"/>
                </a:solidFill>
                <a:latin typeface="Wide Latin" panose="020A0A07050505020404" pitchFamily="18" charset="0"/>
                <a:ea typeface="Times New Roman" panose="02020603050405020304" pitchFamily="18" charset="0"/>
              </a:rPr>
              <a:t>9. --&gt;&gt; </a:t>
            </a:r>
            <a:r>
              <a:rPr lang="pt-BR" b="1" u="sng" dirty="0">
                <a:solidFill>
                  <a:srgbClr val="C00000"/>
                </a:solidFill>
                <a:latin typeface="Wide Latin" panose="020A0A07050505020404" pitchFamily="18" charset="0"/>
                <a:ea typeface="Times New Roman" panose="02020603050405020304" pitchFamily="18" charset="0"/>
              </a:rPr>
              <a:t>DIA [250]: Sacrifício E Oblações </a:t>
            </a:r>
            <a:r>
              <a:rPr lang="pt-BR" baseline="30000" dirty="0">
                <a:solidFill>
                  <a:srgbClr val="C00000"/>
                </a:solidFill>
                <a:latin typeface="Wide Latin" panose="020A0A07050505020404" pitchFamily="18" charset="0"/>
                <a:ea typeface="Times New Roman" panose="02020603050405020304" pitchFamily="18" charset="0"/>
              </a:rPr>
              <a:t>efetivamente</a:t>
            </a:r>
            <a:r>
              <a:rPr lang="pt-BR" b="1" u="sng" dirty="0">
                <a:solidFill>
                  <a:srgbClr val="C00000"/>
                </a:solidFill>
                <a:latin typeface="Wide Latin" panose="020A0A07050505020404" pitchFamily="18" charset="0"/>
                <a:ea typeface="Times New Roman" panose="02020603050405020304" pitchFamily="18" charset="0"/>
              </a:rPr>
              <a:t> Voltam </a:t>
            </a:r>
            <a:r>
              <a:rPr lang="pt-BR" baseline="30000" dirty="0">
                <a:solidFill>
                  <a:srgbClr val="C00000"/>
                </a:solidFill>
                <a:latin typeface="Wide Latin" panose="020A0A07050505020404" pitchFamily="18" charset="0"/>
                <a:ea typeface="Times New Roman" panose="02020603050405020304" pitchFamily="18" charset="0"/>
              </a:rPr>
              <a:t>a ser oferecidos diariamente pelos judeus, no 3o. Templo</a:t>
            </a:r>
            <a:br>
              <a:rPr lang="pt-BR" b="1" u="sng" dirty="0">
                <a:solidFill>
                  <a:srgbClr val="C00000"/>
                </a:solidFill>
                <a:latin typeface="Wide Latin" panose="020A0A07050505020404" pitchFamily="18" charset="0"/>
                <a:ea typeface="Times New Roman" panose="02020603050405020304" pitchFamily="18" charset="0"/>
              </a:rPr>
            </a:br>
            <a:endParaRPr lang="pt-BR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27B67802-A158-4ADE-BC2A-FFA72C8007A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6719455"/>
            <a:ext cx="9144000" cy="277089"/>
          </a:xfrm>
        </p:spPr>
        <p:txBody>
          <a:bodyPr>
            <a:normAutofit fontScale="70000" lnSpcReduction="20000"/>
          </a:bodyPr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00932122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B547E5E8-2FCB-431A-93DD-5A04B9599234}"/>
              </a:ext>
            </a:extLst>
          </p:cNvPr>
          <p:cNvSpPr/>
          <p:nvPr/>
        </p:nvSpPr>
        <p:spPr>
          <a:xfrm>
            <a:off x="0" y="0"/>
            <a:ext cx="12192000" cy="69249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pt-BR" sz="4000" b="1" u="sng" dirty="0">
                <a:solidFill>
                  <a:srgbClr val="008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9.2. RESPOSTA: Os Diários Sacrifício E Oblações, Pelos Judeus, No 3º Templo, Efetivamente Recomeçarão No Dia 250</a:t>
            </a:r>
          </a:p>
          <a:p>
            <a:r>
              <a:rPr lang="pt-BR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Dia 2550 </a:t>
            </a:r>
            <a:r>
              <a:rPr lang="pt-BR" sz="3600" baseline="30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(o dia em que a imagem do Anticristo é tirado para fora do Templo)</a:t>
            </a:r>
            <a:r>
              <a:rPr lang="pt-BR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MENOS 2300 </a:t>
            </a:r>
            <a:r>
              <a:rPr lang="pt-BR" sz="3600" baseline="30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(dias em que o Templo estará sendo contaminado pela imagem do Anticristo)</a:t>
            </a:r>
            <a:r>
              <a:rPr lang="pt-BR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IGUAL A </a:t>
            </a:r>
            <a:r>
              <a:rPr lang="pt-BR" sz="3600" b="1" u="sng" dirty="0">
                <a:latin typeface="Times New Roman" panose="02020603050405020304" pitchFamily="18" charset="0"/>
                <a:ea typeface="Times New Roman" panose="02020603050405020304" pitchFamily="18" charset="0"/>
              </a:rPr>
              <a:t>dia 250</a:t>
            </a:r>
            <a:r>
              <a:rPr lang="pt-BR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br>
              <a:rPr lang="pt-BR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t-BR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Neste dia 250 da 70-SD, começarão os diários sacrifício e oblações, e continuarão as falsas paz e segurança e prosperidade em todo mundo, particularmente em todos os países descendentes do antigo Império Romano sob 1 só religião e 1 só governo, veja Cap. 7.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668752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7CC35E8D-FE20-46B0-832A-465444AFB51E}"/>
              </a:ext>
            </a:extLst>
          </p:cNvPr>
          <p:cNvSpPr/>
          <p:nvPr/>
        </p:nvSpPr>
        <p:spPr>
          <a:xfrm>
            <a:off x="0" y="0"/>
            <a:ext cx="1219200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3600" dirty="0"/>
              <a:t>9.1. PERGUNTA: Em Que Exato Dia Da 70-SD Efetivamente Recomeçarão Os Diários Sacrifícios E </a:t>
            </a:r>
            <a:r>
              <a:rPr lang="pt-BR" sz="3600"/>
              <a:t>Oblações?</a:t>
            </a:r>
            <a:br>
              <a:rPr lang="pt-BR" sz="3600"/>
            </a:br>
            <a:endParaRPr lang="pt-BR" sz="3600" dirty="0"/>
          </a:p>
          <a:p>
            <a:r>
              <a:rPr lang="pt-BR" sz="3600" dirty="0"/>
              <a:t>9.2. RESPOSTA: Os Diários Sacrifício E Oblações, Pelos Judeus, No 3º Templo, Efetivamente Recomeçam No Dia 250</a:t>
            </a:r>
          </a:p>
        </p:txBody>
      </p:sp>
    </p:spTree>
    <p:extLst>
      <p:ext uri="{BB962C8B-B14F-4D97-AF65-F5344CB8AC3E}">
        <p14:creationId xmlns:p14="http://schemas.microsoft.com/office/powerpoint/2010/main" val="12670937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B547E5E8-2FCB-431A-93DD-5A04B9599234}"/>
              </a:ext>
            </a:extLst>
          </p:cNvPr>
          <p:cNvSpPr/>
          <p:nvPr/>
        </p:nvSpPr>
        <p:spPr>
          <a:xfrm>
            <a:off x="0" y="0"/>
            <a:ext cx="12192000" cy="68018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800" dirty="0">
                <a:solidFill>
                  <a:srgbClr val="C0000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E </a:t>
            </a:r>
            <a:r>
              <a:rPr lang="pt-BR" sz="3600" b="1" u="sng" dirty="0">
                <a:solidFill>
                  <a:srgbClr val="C0000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ele</a:t>
            </a:r>
            <a:r>
              <a:rPr lang="pt-BR" sz="3600" b="1" dirty="0">
                <a:solidFill>
                  <a:srgbClr val="C0000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3600" b="1" i="1" baseline="30000" dirty="0">
                <a:latin typeface="MS Mincho" panose="02020609040205080304" pitchFamily="49" charset="-128"/>
                <a:cs typeface="Cambria Math" panose="02040503050406030204" pitchFamily="18" charset="0"/>
              </a:rPr>
              <a:t>①</a:t>
            </a:r>
            <a:r>
              <a:rPr lang="pt-BR" sz="3600" b="1" dirty="0">
                <a:solidFill>
                  <a:srgbClr val="C0000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firmará </a:t>
            </a:r>
            <a:r>
              <a:rPr lang="pt-BR" sz="3600" b="1" u="sng" dirty="0">
                <a:solidFill>
                  <a:srgbClr val="C0000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aliança</a:t>
            </a:r>
            <a:r>
              <a:rPr lang="pt-BR" sz="3600" b="1" dirty="0">
                <a:solidFill>
                  <a:srgbClr val="C0000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com </a:t>
            </a:r>
            <a:r>
              <a:rPr lang="pt-BR" sz="3600" b="1" u="sng" dirty="0">
                <a:solidFill>
                  <a:srgbClr val="C0000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muitos</a:t>
            </a:r>
            <a:r>
              <a:rPr lang="pt-BR" sz="3600" b="1" dirty="0">
                <a:solidFill>
                  <a:srgbClr val="C0000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por </a:t>
            </a:r>
            <a:r>
              <a:rPr lang="pt-BR" sz="3600" b="1" u="sng" dirty="0">
                <a:solidFill>
                  <a:srgbClr val="C0000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uma semana</a:t>
            </a:r>
            <a:r>
              <a:rPr lang="pt-BR" sz="2800" dirty="0">
                <a:solidFill>
                  <a:srgbClr val="C0000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br>
              <a:rPr lang="pt-BR" sz="2800" dirty="0">
                <a:solidFill>
                  <a:srgbClr val="C0000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t-BR" sz="2800" dirty="0">
                <a:solidFill>
                  <a:srgbClr val="C0000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pt-BR" sz="3600" b="1" dirty="0">
                <a:solidFill>
                  <a:srgbClr val="C0000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 </a:t>
            </a:r>
            <a:r>
              <a:rPr lang="pt-BR" sz="3600" i="1" baseline="30000" dirty="0">
                <a:solidFill>
                  <a:srgbClr val="C0000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pt-BR" sz="3600" b="1" dirty="0">
                <a:solidFill>
                  <a:srgbClr val="C0000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3600" b="1" u="sng" dirty="0">
                <a:solidFill>
                  <a:srgbClr val="C0000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metade da semana </a:t>
            </a:r>
            <a:r>
              <a:rPr lang="pt-BR" sz="3600" b="1" dirty="0">
                <a:solidFill>
                  <a:srgbClr val="C0000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ele </a:t>
            </a:r>
            <a:r>
              <a:rPr lang="pt-BR" sz="3600" b="1" u="sng" dirty="0">
                <a:solidFill>
                  <a:srgbClr val="C0000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fará cessar o sacrifício e a oblação</a:t>
            </a:r>
            <a:r>
              <a:rPr lang="pt-BR" sz="3600" b="1" dirty="0">
                <a:solidFill>
                  <a:srgbClr val="C0000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3600" b="1" i="1" baseline="30000" dirty="0">
                <a:latin typeface="MS Mincho" panose="02020609040205080304" pitchFamily="49" charset="-128"/>
                <a:cs typeface="Cambria Math" panose="02040503050406030204" pitchFamily="18" charset="0"/>
              </a:rPr>
              <a:t>②</a:t>
            </a:r>
            <a:r>
              <a:rPr lang="pt-BR" sz="2800" dirty="0">
                <a:solidFill>
                  <a:srgbClr val="C0000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br>
              <a:rPr lang="pt-BR" sz="2800" dirty="0">
                <a:solidFill>
                  <a:srgbClr val="C0000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t-BR" sz="2800" dirty="0">
                <a:solidFill>
                  <a:srgbClr val="C0000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e, por causa do espalhamento das abominações </a:t>
            </a:r>
            <a:r>
              <a:rPr lang="pt-BR" sz="2800" i="1" baseline="30000" dirty="0">
                <a:latin typeface="MS Mincho" panose="02020609040205080304" pitchFamily="49" charset="-128"/>
                <a:cs typeface="Cambria Math" panose="02040503050406030204" pitchFamily="18" charset="0"/>
              </a:rPr>
              <a:t>③</a:t>
            </a:r>
            <a:r>
              <a:rPr lang="pt-BR" sz="2800" dirty="0">
                <a:solidFill>
                  <a:srgbClr val="C0000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ele </a:t>
            </a:r>
            <a:r>
              <a:rPr lang="pt-BR" sz="2800" i="1" baseline="30000" dirty="0">
                <a:latin typeface="MS Mincho" panose="02020609040205080304" pitchFamily="49" charset="-128"/>
                <a:cs typeface="Cambria Math" panose="02040503050406030204" pitchFamily="18" charset="0"/>
              </a:rPr>
              <a:t>①</a:t>
            </a:r>
            <a:r>
              <a:rPr lang="pt-BR" sz="2800" i="1" baseline="30000" dirty="0">
                <a:solidFill>
                  <a:srgbClr val="C0000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</a:t>
            </a:r>
            <a:r>
              <a:rPr lang="pt-BR" sz="2800" dirty="0">
                <a:solidFill>
                  <a:srgbClr val="C0000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2800" i="1" baseline="30000" dirty="0">
                <a:latin typeface="MS Mincho" panose="02020609040205080304" pitchFamily="49" charset="-128"/>
                <a:cs typeface="Cambria Math" panose="02040503050406030204" pitchFamily="18" charset="0"/>
              </a:rPr>
              <a:t>④</a:t>
            </a:r>
            <a:r>
              <a:rPr lang="pt-BR" sz="2800" dirty="0">
                <a:solidFill>
                  <a:srgbClr val="C0000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fará assolada, e </a:t>
            </a:r>
            <a:r>
              <a:rPr lang="pt-BR" sz="2800" i="1" baseline="30000" dirty="0">
                <a:solidFill>
                  <a:srgbClr val="C0000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isso</a:t>
            </a:r>
            <a:r>
              <a:rPr lang="pt-BR" sz="2800" dirty="0">
                <a:solidFill>
                  <a:srgbClr val="C0000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até à consumação; e </a:t>
            </a:r>
            <a:r>
              <a:rPr lang="pt-BR" sz="3200" i="1" u="sng" strike="sngStrike" baseline="-25000" dirty="0">
                <a:solidFill>
                  <a:srgbClr val="C0000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(finalmente)</a:t>
            </a:r>
            <a:r>
              <a:rPr lang="pt-BR" sz="2800" dirty="0">
                <a:solidFill>
                  <a:srgbClr val="C0000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o que </a:t>
            </a:r>
            <a:r>
              <a:rPr lang="pt-BR" sz="2800" i="1" baseline="30000" dirty="0">
                <a:solidFill>
                  <a:srgbClr val="C0000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está</a:t>
            </a:r>
            <a:r>
              <a:rPr lang="pt-BR" sz="2800" dirty="0">
                <a:solidFill>
                  <a:srgbClr val="C0000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determinado </a:t>
            </a:r>
            <a:r>
              <a:rPr lang="pt-BR" sz="2800" i="1" baseline="30000" dirty="0">
                <a:solidFill>
                  <a:srgbClr val="C0000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será</a:t>
            </a:r>
            <a:r>
              <a:rPr lang="pt-BR" sz="2800" dirty="0">
                <a:solidFill>
                  <a:srgbClr val="C0000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derramado sobre o assolador </a:t>
            </a:r>
            <a:r>
              <a:rPr lang="pt-BR" sz="2800" i="1" baseline="30000" dirty="0">
                <a:latin typeface="MS Mincho" panose="02020609040205080304" pitchFamily="49" charset="-128"/>
                <a:cs typeface="Cambria Math" panose="02040503050406030204" pitchFamily="18" charset="0"/>
              </a:rPr>
              <a:t>①</a:t>
            </a:r>
            <a:r>
              <a:rPr lang="pt-BR" sz="2800" dirty="0">
                <a:solidFill>
                  <a:srgbClr val="C0000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pt-BR" sz="2800" dirty="0"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"</a:t>
            </a:r>
            <a:r>
              <a:rPr lang="pt-BR" sz="28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pt-BR" sz="3600" i="1" baseline="30000" dirty="0">
                <a:latin typeface="MS Mincho" panose="02020609040205080304" pitchFamily="49" charset="-128"/>
                <a:cs typeface="MS Mincho" panose="02020609040205080304" pitchFamily="49" charset="-128"/>
              </a:rPr>
              <a:t>①</a:t>
            </a:r>
            <a:r>
              <a:rPr lang="pt-BR" sz="3600" i="1" baseline="30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o anticristo.</a:t>
            </a:r>
            <a:r>
              <a:rPr lang="pt-BR" sz="3600" i="1" baseline="30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pt-BR" sz="3600" i="1" baseline="30000" dirty="0">
                <a:latin typeface="MS Mincho" panose="02020609040205080304" pitchFamily="49" charset="-128"/>
                <a:cs typeface="MS Mincho" panose="02020609040205080304" pitchFamily="49" charset="-128"/>
              </a:rPr>
              <a:t>②</a:t>
            </a:r>
            <a:r>
              <a:rPr lang="pt-BR" sz="3600" i="1" baseline="30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oferta.</a:t>
            </a:r>
            <a:r>
              <a:rPr lang="pt-BR" sz="3600" i="1" baseline="30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pt-BR" sz="3600" i="1" baseline="30000" dirty="0">
                <a:latin typeface="MS Mincho" panose="02020609040205080304" pitchFamily="49" charset="-128"/>
                <a:cs typeface="MS Mincho" panose="02020609040205080304" pitchFamily="49" charset="-128"/>
              </a:rPr>
              <a:t>③</a:t>
            </a:r>
            <a:r>
              <a:rPr lang="pt-BR" sz="3600" i="1" baseline="30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Ídolos?</a:t>
            </a:r>
            <a:r>
              <a:rPr lang="pt-BR" sz="3600" i="1" baseline="30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pt-BR" sz="3600" i="1" baseline="30000" dirty="0">
                <a:latin typeface="MS Mincho" panose="02020609040205080304" pitchFamily="49" charset="-128"/>
                <a:cs typeface="MS Mincho" panose="02020609040205080304" pitchFamily="49" charset="-128"/>
              </a:rPr>
              <a:t>④</a:t>
            </a:r>
            <a:r>
              <a:rPr lang="pt-BR" sz="3600" i="1" baseline="30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Judeia?.</a:t>
            </a:r>
            <a:r>
              <a:rPr lang="pt-BR" sz="2800" dirty="0">
                <a:solidFill>
                  <a:srgbClr val="0000FF"/>
                </a:solidFill>
                <a:latin typeface="Kristen ITC" panose="03050502040202030202" pitchFamily="66" charset="0"/>
                <a:ea typeface="Calibri" panose="020F0502020204030204" pitchFamily="34" charset="0"/>
                <a:cs typeface="Kristen ITC" panose="03050502040202030202" pitchFamily="66" charset="0"/>
              </a:rPr>
              <a:t> </a:t>
            </a:r>
            <a:r>
              <a:rPr lang="pt-BR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Dn 9:27 (LTT)</a:t>
            </a:r>
            <a:br>
              <a:rPr lang="pt-BR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t-BR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Na Seção 7.0. e em Dn 9:27, vimos:</a:t>
            </a:r>
            <a:br>
              <a:rPr lang="x-none" sz="3200" dirty="0">
                <a:solidFill>
                  <a:srgbClr val="0000FF"/>
                </a:solidFill>
                <a:latin typeface="Kristen ITC" panose="03050502040202030202" pitchFamily="66" charset="0"/>
                <a:ea typeface="Calibri" panose="020F0502020204030204" pitchFamily="34" charset="0"/>
                <a:cs typeface="Kristen ITC" panose="03050502040202030202" pitchFamily="66" charset="0"/>
              </a:rPr>
            </a:br>
            <a:r>
              <a:rPr lang="pt-BR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   a) "</a:t>
            </a:r>
            <a:r>
              <a:rPr lang="x-none" sz="2400" dirty="0">
                <a:solidFill>
                  <a:srgbClr val="DF0000"/>
                </a:solidFill>
                <a:latin typeface="Kristen ITC" panose="03050502040202030202" pitchFamily="66" charset="0"/>
                <a:ea typeface="Calibri" panose="020F0502020204030204" pitchFamily="34" charset="0"/>
                <a:cs typeface="Kristen ITC" panose="03050502040202030202" pitchFamily="66" charset="0"/>
              </a:rPr>
              <a:t>E </a:t>
            </a:r>
            <a:r>
              <a:rPr lang="x-none" sz="3200" b="1" u="sng" dirty="0">
                <a:solidFill>
                  <a:srgbClr val="DF0000"/>
                </a:solidFill>
                <a:latin typeface="Kristen ITC" panose="03050502040202030202" pitchFamily="66" charset="0"/>
                <a:ea typeface="Calibri" panose="020F0502020204030204" pitchFamily="34" charset="0"/>
                <a:cs typeface="Kristen ITC" panose="03050502040202030202" pitchFamily="66" charset="0"/>
              </a:rPr>
              <a:t>ele</a:t>
            </a:r>
            <a:r>
              <a:rPr lang="x-none" sz="3200" b="1" dirty="0">
                <a:solidFill>
                  <a:srgbClr val="0000FF"/>
                </a:solidFill>
                <a:latin typeface="Kristen ITC" panose="03050502040202030202" pitchFamily="66" charset="0"/>
                <a:ea typeface="Calibri" panose="020F0502020204030204" pitchFamily="34" charset="0"/>
                <a:cs typeface="Kristen ITC" panose="03050502040202030202" pitchFamily="66" charset="0"/>
              </a:rPr>
              <a:t> </a:t>
            </a:r>
            <a:r>
              <a:rPr lang="x-none" sz="3200" b="1" dirty="0">
                <a:solidFill>
                  <a:srgbClr val="DF0000"/>
                </a:solidFill>
                <a:latin typeface="Kristen ITC" panose="03050502040202030202" pitchFamily="66" charset="0"/>
                <a:ea typeface="Calibri" panose="020F0502020204030204" pitchFamily="34" charset="0"/>
                <a:cs typeface="Kristen ITC" panose="03050502040202030202" pitchFamily="66" charset="0"/>
              </a:rPr>
              <a:t>firmará </a:t>
            </a:r>
            <a:r>
              <a:rPr lang="x-none" sz="3200" b="1" u="sng" dirty="0">
                <a:solidFill>
                  <a:srgbClr val="DF0000"/>
                </a:solidFill>
                <a:latin typeface="Kristen ITC" panose="03050502040202030202" pitchFamily="66" charset="0"/>
                <a:ea typeface="Calibri" panose="020F0502020204030204" pitchFamily="34" charset="0"/>
                <a:cs typeface="Kristen ITC" panose="03050502040202030202" pitchFamily="66" charset="0"/>
              </a:rPr>
              <a:t>ALIANÇA</a:t>
            </a:r>
            <a:r>
              <a:rPr lang="x-none" sz="3200" b="1" dirty="0">
                <a:solidFill>
                  <a:srgbClr val="DF0000"/>
                </a:solidFill>
                <a:latin typeface="Kristen ITC" panose="03050502040202030202" pitchFamily="66" charset="0"/>
                <a:ea typeface="Calibri" panose="020F0502020204030204" pitchFamily="34" charset="0"/>
                <a:cs typeface="Kristen ITC" panose="03050502040202030202" pitchFamily="66" charset="0"/>
              </a:rPr>
              <a:t> com </a:t>
            </a:r>
            <a:r>
              <a:rPr lang="x-none" sz="3200" b="1" u="sng" dirty="0">
                <a:solidFill>
                  <a:srgbClr val="DF0000"/>
                </a:solidFill>
                <a:latin typeface="Kristen ITC" panose="03050502040202030202" pitchFamily="66" charset="0"/>
                <a:ea typeface="Calibri" panose="020F0502020204030204" pitchFamily="34" charset="0"/>
                <a:cs typeface="Kristen ITC" panose="03050502040202030202" pitchFamily="66" charset="0"/>
              </a:rPr>
              <a:t>muitos</a:t>
            </a:r>
            <a:r>
              <a:rPr lang="x-none" sz="3200" b="1" dirty="0">
                <a:solidFill>
                  <a:srgbClr val="DF0000"/>
                </a:solidFill>
                <a:latin typeface="Kristen ITC" panose="03050502040202030202" pitchFamily="66" charset="0"/>
                <a:ea typeface="Calibri" panose="020F0502020204030204" pitchFamily="34" charset="0"/>
                <a:cs typeface="Kristen ITC" panose="03050502040202030202" pitchFamily="66" charset="0"/>
              </a:rPr>
              <a:t> por </a:t>
            </a:r>
            <a:r>
              <a:rPr lang="x-none" sz="3200" b="1" u="sng" dirty="0">
                <a:solidFill>
                  <a:srgbClr val="DF0000"/>
                </a:solidFill>
                <a:latin typeface="Kristen ITC" panose="03050502040202030202" pitchFamily="66" charset="0"/>
                <a:ea typeface="Calibri" panose="020F0502020204030204" pitchFamily="34" charset="0"/>
                <a:cs typeface="Kristen ITC" panose="03050502040202030202" pitchFamily="66" charset="0"/>
              </a:rPr>
              <a:t>uma semana</a:t>
            </a:r>
            <a:r>
              <a:rPr lang="pt-BR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" implica</a:t>
            </a:r>
            <a:br>
              <a:rPr lang="pt-BR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t-BR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- aliança de 7 anos (= 7 x 360 = 2520 dias), por isso todos concordam que o dia 1 da 70-SD é o dia caracterizado por essa aliança. </a:t>
            </a:r>
            <a:br>
              <a:rPr lang="pt-BR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t-BR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- não é dito aliança "</a:t>
            </a:r>
            <a:r>
              <a:rPr lang="pt-BR" sz="32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com Israel</a:t>
            </a:r>
            <a:r>
              <a:rPr lang="pt-BR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", mas "</a:t>
            </a:r>
            <a:r>
              <a:rPr lang="pt-BR" sz="32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com muitos</a:t>
            </a:r>
            <a:r>
              <a:rPr lang="pt-BR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" ...</a:t>
            </a: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15764836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B547E5E8-2FCB-431A-93DD-5A04B9599234}"/>
              </a:ext>
            </a:extLst>
          </p:cNvPr>
          <p:cNvSpPr/>
          <p:nvPr/>
        </p:nvSpPr>
        <p:spPr>
          <a:xfrm>
            <a:off x="0" y="0"/>
            <a:ext cx="1219200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b) "</a:t>
            </a:r>
            <a:r>
              <a:rPr lang="pt-BR" sz="3600" b="1" dirty="0">
                <a:solidFill>
                  <a:srgbClr val="C0000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 </a:t>
            </a:r>
            <a:r>
              <a:rPr lang="pt-BR" sz="3600" i="1" baseline="30000" dirty="0">
                <a:solidFill>
                  <a:srgbClr val="C0000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pt-BR" sz="3600" b="1" dirty="0">
                <a:solidFill>
                  <a:srgbClr val="C0000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metade da semana ele fará cessar o sacrifício e a oblação</a:t>
            </a:r>
            <a:r>
              <a:rPr lang="pt-BR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" implica que, no dia 1260, o sacrifício e a oblação serão feitos cessar pelo Anticristo, o que exige que já antes terá sido erguido o 3º Templo (o que no mínimo levará alguns meses).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6397345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B547E5E8-2FCB-431A-93DD-5A04B9599234}"/>
              </a:ext>
            </a:extLst>
          </p:cNvPr>
          <p:cNvSpPr/>
          <p:nvPr/>
        </p:nvSpPr>
        <p:spPr>
          <a:xfrm>
            <a:off x="0" y="0"/>
            <a:ext cx="12192000" cy="66787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pt-BR" sz="3600" b="1" u="sng" dirty="0">
                <a:solidFill>
                  <a:srgbClr val="008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9.1. PERGUNTA: Em Que Exato Dia Da 70-SD Efetivamente Recomeçarão Os Diários Sacrifícios E Oblações?</a:t>
            </a:r>
          </a:p>
          <a:p>
            <a:pPr>
              <a:spcAft>
                <a:spcPts val="0"/>
              </a:spcAft>
            </a:pPr>
            <a:r>
              <a:rPr lang="pt-BR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Raciocinemos na direção futuro longínquo para próximo: </a:t>
            </a:r>
            <a:br>
              <a:rPr lang="pt-BR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t-BR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a) </a:t>
            </a:r>
            <a:r>
              <a:rPr lang="pt-BR" sz="32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Dia 2550</a:t>
            </a:r>
            <a:r>
              <a:rPr lang="pt-BR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(= 1260+12</a:t>
            </a:r>
            <a:r>
              <a:rPr lang="pt-BR" sz="3200" b="1" u="sng" dirty="0">
                <a:latin typeface="Times New Roman" panose="02020603050405020304" pitchFamily="18" charset="0"/>
                <a:ea typeface="Times New Roman" panose="02020603050405020304" pitchFamily="18" charset="0"/>
              </a:rPr>
              <a:t>90</a:t>
            </a:r>
            <a:r>
              <a:rPr lang="pt-BR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veja na Seção 25.9): </a:t>
            </a:r>
            <a:r>
              <a:rPr lang="pt-BR" sz="32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Será retirada </a:t>
            </a:r>
            <a:r>
              <a:rPr lang="pt-BR" sz="3200" baseline="30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(por Cristo)</a:t>
            </a:r>
            <a:r>
              <a:rPr lang="pt-BR" sz="32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a abominação desoladora</a:t>
            </a:r>
            <a:r>
              <a:rPr lang="pt-BR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pt-BR" sz="3200" baseline="30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(ídolo)</a:t>
            </a:r>
            <a:r>
              <a:rPr lang="pt-BR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pt-BR" sz="32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para fora do Lugar Santo do 3º Templo</a:t>
            </a:r>
            <a:r>
              <a:rPr lang="pt-BR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br>
              <a:rPr lang="pt-BR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t-BR" sz="3600" dirty="0">
                <a:latin typeface="Times New Roman" panose="02020603050405020304" pitchFamily="18" charset="0"/>
                <a:ea typeface="Calibri" panose="020F0502020204030204" pitchFamily="34" charset="0"/>
              </a:rPr>
              <a:t>    </a:t>
            </a:r>
            <a:r>
              <a:rPr lang="pt-BR" sz="3200" dirty="0">
                <a:latin typeface="Times New Roman" panose="02020603050405020304" pitchFamily="18" charset="0"/>
                <a:ea typeface="Calibri" panose="020F0502020204030204" pitchFamily="34" charset="0"/>
              </a:rPr>
              <a:t>"</a:t>
            </a:r>
            <a:r>
              <a:rPr lang="x-none" sz="3200" dirty="0">
                <a:solidFill>
                  <a:srgbClr val="DF0000"/>
                </a:solidFill>
                <a:latin typeface="Kristen ITC" panose="03050502040202030202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E</a:t>
            </a:r>
            <a:r>
              <a:rPr lang="pt-BR" sz="3200" dirty="0">
                <a:solidFill>
                  <a:srgbClr val="DF0000"/>
                </a:solidFill>
                <a:latin typeface="Kristen ITC" panose="03050502040202030202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x-none" sz="3200" b="1" dirty="0">
                <a:solidFill>
                  <a:srgbClr val="DF0000"/>
                </a:solidFill>
                <a:latin typeface="Kristen ITC" panose="03050502040202030202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desde o tempo </a:t>
            </a:r>
            <a:r>
              <a:rPr lang="pt-BR" sz="3200" baseline="30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{*}</a:t>
            </a:r>
            <a:r>
              <a:rPr lang="pt-BR" sz="3200" b="1" dirty="0">
                <a:solidFill>
                  <a:srgbClr val="DF0000"/>
                </a:solidFill>
                <a:latin typeface="Kristen ITC" panose="03050502040202030202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x-none" sz="3200" b="1" dirty="0">
                <a:solidFill>
                  <a:srgbClr val="DF0000"/>
                </a:solidFill>
                <a:latin typeface="Kristen ITC" panose="03050502040202030202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em que o </a:t>
            </a:r>
            <a:r>
              <a:rPr lang="x-none" sz="3200" b="1" dirty="0">
                <a:solidFill>
                  <a:srgbClr val="808080"/>
                </a:solidFill>
                <a:latin typeface="Kristen ITC" panose="03050502040202030202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[</a:t>
            </a:r>
            <a:r>
              <a:rPr lang="x-none" sz="3200" b="1" i="1" dirty="0">
                <a:solidFill>
                  <a:srgbClr val="808080"/>
                </a:solidFill>
                <a:latin typeface="Kristen ITC" panose="03050502040202030202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sacrifício</a:t>
            </a:r>
            <a:r>
              <a:rPr lang="x-none" sz="3200" b="1" dirty="0">
                <a:solidFill>
                  <a:srgbClr val="808080"/>
                </a:solidFill>
                <a:latin typeface="Kristen ITC" panose="03050502040202030202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]</a:t>
            </a:r>
            <a:r>
              <a:rPr lang="x-none" sz="3200" b="1" dirty="0">
                <a:solidFill>
                  <a:srgbClr val="DF0000"/>
                </a:solidFill>
                <a:latin typeface="Kristen ITC" panose="03050502040202030202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 contínuo for tirado </a:t>
            </a:r>
            <a:r>
              <a:rPr lang="pt-BR" sz="3200" b="1" dirty="0">
                <a:solidFill>
                  <a:srgbClr val="DF0000"/>
                </a:solidFill>
                <a:latin typeface="Kristen ITC" panose="03050502040202030202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(</a:t>
            </a:r>
            <a:r>
              <a:rPr lang="x-none" sz="3200" b="1" dirty="0">
                <a:solidFill>
                  <a:srgbClr val="DF0000"/>
                </a:solidFill>
                <a:latin typeface="Kristen ITC" panose="03050502040202030202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e posta a abominação desoladora</a:t>
            </a:r>
            <a:r>
              <a:rPr lang="pt-BR" sz="3200" b="1" dirty="0">
                <a:solidFill>
                  <a:srgbClr val="DF0000"/>
                </a:solidFill>
                <a:latin typeface="Kristen ITC" panose="03050502040202030202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  <a:r>
              <a:rPr lang="x-none" sz="3200" b="1" dirty="0">
                <a:solidFill>
                  <a:srgbClr val="DF0000"/>
                </a:solidFill>
                <a:latin typeface="Kristen ITC" panose="03050502040202030202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, haverá </a:t>
            </a:r>
            <a:r>
              <a:rPr lang="x-none" sz="3200" b="1" u="sng" dirty="0">
                <a:solidFill>
                  <a:srgbClr val="DF0000"/>
                </a:solidFill>
                <a:latin typeface="Kristen ITC" panose="03050502040202030202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mil duzentos e NOVENTA DIAS</a:t>
            </a:r>
            <a:r>
              <a:rPr lang="x-none" sz="3200" b="1" dirty="0">
                <a:solidFill>
                  <a:srgbClr val="DF0000"/>
                </a:solidFill>
                <a:latin typeface="Kristen ITC" panose="03050502040202030202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r>
              <a:rPr lang="pt-BR" sz="3200" b="1" dirty="0">
                <a:solidFill>
                  <a:srgbClr val="DF0000"/>
                </a:solidFill>
                <a:latin typeface="Kristen ITC" panose="03050502040202030202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"</a:t>
            </a:r>
            <a:r>
              <a:rPr lang="pt-BR" sz="3200" baseline="30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{* o dia 1260 da 70-SD} </a:t>
            </a:r>
            <a:r>
              <a:rPr lang="pt-PT" sz="3200" dirty="0">
                <a:latin typeface="Times New Roman" panose="02020603050405020304" pitchFamily="18" charset="0"/>
                <a:ea typeface="Calibri" panose="020F0502020204030204" pitchFamily="34" charset="0"/>
              </a:rPr>
              <a:t>Dn 12:</a:t>
            </a:r>
            <a:r>
              <a:rPr lang="pt-BR" sz="3200" dirty="0">
                <a:latin typeface="Times New Roman" panose="02020603050405020304" pitchFamily="18" charset="0"/>
                <a:ea typeface="Calibri" panose="020F0502020204030204" pitchFamily="34" charset="0"/>
              </a:rPr>
              <a:t>11 </a:t>
            </a:r>
            <a:r>
              <a:rPr lang="pt-BR" sz="3200" i="1" dirty="0">
                <a:solidFill>
                  <a:srgbClr val="464646"/>
                </a:solidFill>
                <a:latin typeface="Segoe UI" panose="020B0502040204020203" pitchFamily="34" charset="0"/>
                <a:ea typeface="Calibri" panose="020F0502020204030204" pitchFamily="34" charset="0"/>
              </a:rPr>
              <a:t>(L</a:t>
            </a:r>
            <a:r>
              <a:rPr lang="x-none" sz="3200" i="1" dirty="0">
                <a:solidFill>
                  <a:srgbClr val="464646"/>
                </a:solidFill>
                <a:latin typeface="Segoe UI" panose="020B0502040204020203" pitchFamily="34" charset="0"/>
                <a:ea typeface="Calibri" panose="020F0502020204030204" pitchFamily="34" charset="0"/>
              </a:rPr>
              <a:t>TT</a:t>
            </a:r>
            <a:r>
              <a:rPr lang="pt-BR" sz="3200" i="1" dirty="0">
                <a:solidFill>
                  <a:srgbClr val="464646"/>
                </a:solidFill>
                <a:latin typeface="Segoe UI" panose="020B0502040204020203" pitchFamily="34" charset="0"/>
                <a:ea typeface="Calibri" panose="020F0502020204030204" pitchFamily="34" charset="0"/>
              </a:rPr>
              <a:t>)</a:t>
            </a:r>
            <a:br>
              <a:rPr lang="pt-BR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t-BR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("haverá" deixa implícito que, no dia 1290 depois do dia </a:t>
            </a:r>
            <a:r>
              <a:rPr lang="pt-BR" sz="3200" baseline="30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(1260)</a:t>
            </a:r>
            <a:r>
              <a:rPr lang="pt-BR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em que sacrifício contínuo será tirado e, em seu lugar, será colocada de pé a imagem do Anticristo, então o Templo e a imagem serão destruídos. Acredito que será somente nesse dia 1260+1290 = 25</a:t>
            </a:r>
            <a:r>
              <a:rPr lang="pt-BR" sz="3200" b="1" u="sng" dirty="0">
                <a:latin typeface="Times New Roman" panose="02020603050405020304" pitchFamily="18" charset="0"/>
                <a:ea typeface="Times New Roman" panose="02020603050405020304" pitchFamily="18" charset="0"/>
              </a:rPr>
              <a:t>50</a:t>
            </a:r>
            <a:r>
              <a:rPr lang="pt-BR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a imagem será retirada para longe, reduzida a pó, espalhada e enterrada)</a:t>
            </a:r>
            <a:endParaRPr lang="pt-BR" sz="3200" b="1" u="sng" dirty="0">
              <a:solidFill>
                <a:srgbClr val="008000"/>
              </a:solidFill>
              <a:effectLst/>
              <a:latin typeface="Cambria" panose="020405030504060302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583006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B547E5E8-2FCB-431A-93DD-5A04B9599234}"/>
              </a:ext>
            </a:extLst>
          </p:cNvPr>
          <p:cNvSpPr/>
          <p:nvPr/>
        </p:nvSpPr>
        <p:spPr>
          <a:xfrm>
            <a:off x="0" y="0"/>
            <a:ext cx="12192000" cy="66787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28575">
              <a:spcBef>
                <a:spcPts val="150"/>
              </a:spcBef>
              <a:spcAft>
                <a:spcPts val="0"/>
              </a:spcAft>
            </a:pPr>
            <a:r>
              <a:rPr lang="pt-BR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b) </a:t>
            </a:r>
            <a:r>
              <a:rPr lang="pt-BR" sz="32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Dia 2520 – Ɛ </a:t>
            </a:r>
            <a:r>
              <a:rPr lang="pt-BR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(veja Seção 19.2.): </a:t>
            </a:r>
            <a:r>
              <a:rPr lang="pt-BR" sz="32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a imagem do Anticristo</a:t>
            </a:r>
            <a:r>
              <a:rPr lang="pt-BR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pt-BR" sz="32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é levada de algum lugar no 3º Templo, e colocada no seu Lugar Santo.</a:t>
            </a:r>
            <a:r>
              <a:rPr lang="pt-BR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br>
              <a:rPr lang="pt-BR" sz="2800" dirty="0">
                <a:latin typeface="Times New Roman" panose="02020603050405020304" pitchFamily="18" charset="0"/>
                <a:ea typeface="Calibri" panose="020F0502020204030204" pitchFamily="34" charset="0"/>
              </a:rPr>
            </a:br>
            <a:r>
              <a:rPr lang="pt-BR" sz="2800" dirty="0">
                <a:solidFill>
                  <a:srgbClr val="0000FF"/>
                </a:solidFill>
                <a:latin typeface="Kristen ITC" panose="03050502040202030202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 15 </a:t>
            </a:r>
            <a:r>
              <a:rPr lang="pt-BR" sz="2800" b="1" u="sng" dirty="0">
                <a:solidFill>
                  <a:srgbClr val="0000FF"/>
                </a:solidFill>
                <a:latin typeface="Kristen ITC" panose="03050502040202030202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Quando, pois, virdes que a abominação da desolação</a:t>
            </a:r>
            <a:r>
              <a:rPr lang="pt-BR" sz="2800" b="1" dirty="0">
                <a:solidFill>
                  <a:srgbClr val="0000FF"/>
                </a:solidFill>
                <a:latin typeface="Kristen ITC" panose="03050502040202030202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, de que falou o profeta Daniel, está no lugar santo </a:t>
            </a:r>
            <a:r>
              <a:rPr lang="pt-BR" sz="2800" dirty="0">
                <a:solidFill>
                  <a:srgbClr val="0000FF"/>
                </a:solidFill>
                <a:latin typeface="Kristen ITC" panose="03050502040202030202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{*}; quem lê, atenda; (Mateus 24:15 ACF) </a:t>
            </a:r>
            <a:r>
              <a:rPr lang="pt-BR" sz="2800" i="1" dirty="0">
                <a:latin typeface="Times New Roman" panose="02020603050405020304" pitchFamily="18" charset="0"/>
                <a:ea typeface="Calibri" panose="020F0502020204030204" pitchFamily="34" charset="0"/>
              </a:rPr>
              <a:t>{* a imagem começou a ser adorada a partir do dia 1260, mas só no </a:t>
            </a:r>
            <a:r>
              <a:rPr lang="pt-BR" sz="2800" i="1" u="sng" dirty="0">
                <a:latin typeface="Times New Roman" panose="02020603050405020304" pitchFamily="18" charset="0"/>
                <a:ea typeface="Calibri" panose="020F0502020204030204" pitchFamily="34" charset="0"/>
              </a:rPr>
              <a:t>FINALZINHO</a:t>
            </a:r>
            <a:r>
              <a:rPr lang="pt-BR" sz="2800" i="1" dirty="0">
                <a:latin typeface="Times New Roman" panose="02020603050405020304" pitchFamily="18" charset="0"/>
                <a:ea typeface="Calibri" panose="020F0502020204030204" pitchFamily="34" charset="0"/>
              </a:rPr>
              <a:t> da 70-SD é posta no Lugar Santo do Templo}</a:t>
            </a:r>
            <a:br>
              <a:rPr lang="pt-BR" sz="2800" i="1" dirty="0">
                <a:latin typeface="Times New Roman" panose="02020603050405020304" pitchFamily="18" charset="0"/>
                <a:ea typeface="Calibri" panose="020F0502020204030204" pitchFamily="34" charset="0"/>
              </a:rPr>
            </a:br>
            <a:r>
              <a:rPr lang="pt-BR" sz="2400" dirty="0">
                <a:solidFill>
                  <a:srgbClr val="0000FF"/>
                </a:solidFill>
                <a:latin typeface="Kristen ITC" panose="03050502040202030202" pitchFamily="66" charset="0"/>
                <a:ea typeface="Calibri" panose="020F0502020204030204" pitchFamily="34" charset="0"/>
              </a:rPr>
              <a:t> </a:t>
            </a:r>
            <a:r>
              <a:rPr lang="pt-BR" sz="2000" dirty="0">
                <a:solidFill>
                  <a:srgbClr val="0000FF"/>
                </a:solidFill>
                <a:latin typeface="Kristen ITC" panose="03050502040202030202" pitchFamily="66" charset="0"/>
                <a:ea typeface="Calibri" panose="020F0502020204030204" pitchFamily="34" charset="0"/>
              </a:rPr>
              <a:t>"14 ¶ Ora, </a:t>
            </a:r>
            <a:r>
              <a:rPr lang="pt-BR" sz="2800" b="1" u="sng" dirty="0">
                <a:solidFill>
                  <a:srgbClr val="0000FF"/>
                </a:solidFill>
                <a:latin typeface="Kristen ITC" panose="03050502040202030202" pitchFamily="66" charset="0"/>
                <a:ea typeface="Calibri" panose="020F0502020204030204" pitchFamily="34" charset="0"/>
              </a:rPr>
              <a:t>quando vós virdes a abominação do assolamento</a:t>
            </a:r>
            <a:r>
              <a:rPr lang="pt-BR" sz="2800" b="1" dirty="0">
                <a:solidFill>
                  <a:srgbClr val="0000FF"/>
                </a:solidFill>
                <a:latin typeface="Kristen ITC" panose="03050502040202030202" pitchFamily="66" charset="0"/>
                <a:ea typeface="Calibri" panose="020F0502020204030204" pitchFamily="34" charset="0"/>
              </a:rPr>
              <a:t> {*}, que foi predito por Daniel o profeta, estar onde não deve estar (quem lê, entenda) {**}, então os que estiverem na Judéia fujam para os montes ... 19 Porque naqueles dias haverá uma aflição tal, qual nunca houve desde o princípio da criação, que Deus criou, até agora, nem jamais haverá</a:t>
            </a:r>
            <a:r>
              <a:rPr lang="pt-BR" sz="2000" dirty="0">
                <a:solidFill>
                  <a:srgbClr val="0000FF"/>
                </a:solidFill>
                <a:latin typeface="Kristen ITC" panose="03050502040202030202" pitchFamily="66" charset="0"/>
                <a:ea typeface="Calibri" panose="020F0502020204030204" pitchFamily="34" charset="0"/>
              </a:rPr>
              <a:t>." (Mc 13:14-15,19 ACF) </a:t>
            </a:r>
            <a:r>
              <a:rPr lang="pt-BR" sz="2800" i="1" dirty="0">
                <a:latin typeface="Times New Roman" panose="02020603050405020304" pitchFamily="18" charset="0"/>
                <a:ea typeface="Calibri" panose="020F0502020204030204" pitchFamily="34" charset="0"/>
              </a:rPr>
              <a:t>{*,** mesmas notas de Mt 24:15}</a:t>
            </a:r>
            <a:r>
              <a:rPr lang="pt-BR" sz="2000" dirty="0">
                <a:solidFill>
                  <a:srgbClr val="0000FF"/>
                </a:solidFill>
                <a:latin typeface="Kristen ITC" panose="03050502040202030202" pitchFamily="66" charset="0"/>
                <a:ea typeface="Calibri" panose="020F0502020204030204" pitchFamily="34" charset="0"/>
              </a:rPr>
              <a:t> </a:t>
            </a:r>
            <a:br>
              <a:rPr lang="pt-BR" sz="2000" dirty="0">
                <a:solidFill>
                  <a:srgbClr val="0000FF"/>
                </a:solidFill>
                <a:latin typeface="Kristen ITC" panose="03050502040202030202" pitchFamily="66" charset="0"/>
                <a:ea typeface="Calibri" panose="020F0502020204030204" pitchFamily="34" charset="0"/>
              </a:rPr>
            </a:br>
            <a:r>
              <a:rPr lang="pt-BR" sz="2000" dirty="0">
                <a:solidFill>
                  <a:srgbClr val="0000FF"/>
                </a:solidFill>
                <a:latin typeface="Kristen ITC" panose="03050502040202030202" pitchFamily="66" charset="0"/>
                <a:ea typeface="Calibri" panose="020F0502020204030204" pitchFamily="34" charset="0"/>
              </a:rPr>
              <a:t> "4 </a:t>
            </a:r>
            <a:r>
              <a:rPr lang="pt-BR" sz="2800" b="1" dirty="0">
                <a:solidFill>
                  <a:srgbClr val="0000FF"/>
                </a:solidFill>
                <a:latin typeface="Kristen ITC" panose="03050502040202030202" pitchFamily="66" charset="0"/>
                <a:ea typeface="Calibri" panose="020F0502020204030204" pitchFamily="34" charset="0"/>
              </a:rPr>
              <a:t>O qual se opõe, e se levanta contra tudo o que se chama Deus, ou se adora; de sorte que </a:t>
            </a:r>
            <a:r>
              <a:rPr lang="pt-BR" sz="2800" b="1" u="sng" dirty="0">
                <a:solidFill>
                  <a:srgbClr val="0000FF"/>
                </a:solidFill>
                <a:latin typeface="Kristen ITC" panose="03050502040202030202" pitchFamily="66" charset="0"/>
                <a:ea typeface="Calibri" panose="020F0502020204030204" pitchFamily="34" charset="0"/>
              </a:rPr>
              <a:t>se assentará, como Deus, no templo de Deus</a:t>
            </a:r>
            <a:r>
              <a:rPr lang="pt-BR" sz="2800" b="1" dirty="0">
                <a:solidFill>
                  <a:srgbClr val="0000FF"/>
                </a:solidFill>
                <a:latin typeface="Kristen ITC" panose="03050502040202030202" pitchFamily="66" charset="0"/>
                <a:ea typeface="Calibri" panose="020F0502020204030204" pitchFamily="34" charset="0"/>
              </a:rPr>
              <a:t>, querendo parecer Deus</a:t>
            </a:r>
            <a:r>
              <a:rPr lang="pt-BR" sz="2000" dirty="0">
                <a:solidFill>
                  <a:srgbClr val="0000FF"/>
                </a:solidFill>
                <a:latin typeface="Kristen ITC" panose="03050502040202030202" pitchFamily="66" charset="0"/>
                <a:ea typeface="Calibri" panose="020F0502020204030204" pitchFamily="34" charset="0"/>
              </a:rPr>
              <a:t>." (2Ts 2:3-4 ACF)</a:t>
            </a: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30961474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B547E5E8-2FCB-431A-93DD-5A04B9599234}"/>
              </a:ext>
            </a:extLst>
          </p:cNvPr>
          <p:cNvSpPr/>
          <p:nvPr/>
        </p:nvSpPr>
        <p:spPr>
          <a:xfrm>
            <a:off x="0" y="0"/>
            <a:ext cx="12192000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80340" marR="28575">
              <a:spcBef>
                <a:spcPts val="150"/>
              </a:spcBef>
              <a:spcAft>
                <a:spcPts val="0"/>
              </a:spcAft>
            </a:pPr>
            <a:r>
              <a:rPr lang="pt-BR" sz="3600" dirty="0">
                <a:latin typeface="Times New Roman" panose="02020603050405020304" pitchFamily="18" charset="0"/>
                <a:ea typeface="Calibri" panose="020F0502020204030204" pitchFamily="34" charset="0"/>
              </a:rPr>
              <a:t>3 eventos sobrepondo-se:</a:t>
            </a:r>
            <a:br>
              <a:rPr lang="pt-BR" sz="3600" dirty="0">
                <a:latin typeface="Times New Roman" panose="02020603050405020304" pitchFamily="18" charset="0"/>
                <a:ea typeface="Calibri" panose="020F0502020204030204" pitchFamily="34" charset="0"/>
              </a:rPr>
            </a:br>
            <a:br>
              <a:rPr lang="pt-BR" dirty="0">
                <a:latin typeface="Times New Roman" panose="02020603050405020304" pitchFamily="18" charset="0"/>
                <a:ea typeface="Calibri" panose="020F0502020204030204" pitchFamily="34" charset="0"/>
              </a:rPr>
            </a:br>
            <a:r>
              <a:rPr lang="pt-BR" sz="3600" dirty="0">
                <a:latin typeface="Times New Roman" panose="02020603050405020304" pitchFamily="18" charset="0"/>
                <a:ea typeface="Calibri" panose="020F0502020204030204" pitchFamily="34" charset="0"/>
              </a:rPr>
              <a:t>b1) Durante todos os 7 anos da 70-SD: no átrio exterior do Templo, a profanação dos gentios muçulmanos e da mesquita Al-Aqsa; </a:t>
            </a:r>
            <a:br>
              <a:rPr lang="pt-BR" sz="3600" dirty="0">
                <a:latin typeface="Times New Roman" panose="02020603050405020304" pitchFamily="18" charset="0"/>
                <a:ea typeface="Calibri" panose="020F0502020204030204" pitchFamily="34" charset="0"/>
              </a:rPr>
            </a:br>
            <a:r>
              <a:rPr lang="pt-BR" sz="3600" dirty="0">
                <a:latin typeface="Times New Roman" panose="02020603050405020304" pitchFamily="18" charset="0"/>
                <a:ea typeface="Calibri" panose="020F0502020204030204" pitchFamily="34" charset="0"/>
              </a:rPr>
              <a:t>b2) Durante os últimos 3 ½ anos da 70-SD: b1 + profanação pelo Anticristo pisoteando Jerusalém, sua imagem no Templo;</a:t>
            </a:r>
            <a:br>
              <a:rPr lang="pt-BR" sz="3600" dirty="0">
                <a:latin typeface="Times New Roman" panose="02020603050405020304" pitchFamily="18" charset="0"/>
                <a:ea typeface="Calibri" panose="020F0502020204030204" pitchFamily="34" charset="0"/>
              </a:rPr>
            </a:br>
            <a:r>
              <a:rPr lang="pt-BR" sz="3600" dirty="0">
                <a:latin typeface="Times New Roman" panose="02020603050405020304" pitchFamily="18" charset="0"/>
                <a:ea typeface="Calibri" panose="020F0502020204030204" pitchFamily="34" charset="0"/>
              </a:rPr>
              <a:t>b3) No dia 2520-Ɛ, b1 + b2, o Anticristo quer ser Deus e ser adorado, e coloca seu ídolo no Lugar Santo do Templo! 2Ts 2:4, acima.</a:t>
            </a:r>
            <a:endParaRPr lang="pt-BR" sz="2000" dirty="0"/>
          </a:p>
        </p:txBody>
      </p:sp>
    </p:spTree>
    <p:extLst>
      <p:ext uri="{BB962C8B-B14F-4D97-AF65-F5344CB8AC3E}">
        <p14:creationId xmlns:p14="http://schemas.microsoft.com/office/powerpoint/2010/main" val="131700874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B547E5E8-2FCB-431A-93DD-5A04B9599234}"/>
              </a:ext>
            </a:extLst>
          </p:cNvPr>
          <p:cNvSpPr/>
          <p:nvPr/>
        </p:nvSpPr>
        <p:spPr>
          <a:xfrm>
            <a:off x="0" y="0"/>
            <a:ext cx="12192000" cy="68634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c) </a:t>
            </a:r>
            <a:r>
              <a:rPr lang="pt-BR" sz="32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Dia 1260</a:t>
            </a:r>
            <a:r>
              <a:rPr lang="pt-BR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(veja Seção 13.2): </a:t>
            </a:r>
            <a:r>
              <a:rPr lang="pt-BR" sz="32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os diários sacrifício e oblações serão feitos cessar</a:t>
            </a:r>
            <a:r>
              <a:rPr lang="pt-BR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e </a:t>
            </a:r>
            <a:br>
              <a:rPr lang="pt-BR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t-BR" sz="32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a abominação desoladora (imagem do Anticristo) será posta dentro do Templo</a:t>
            </a:r>
            <a:r>
              <a:rPr lang="pt-BR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(só no dia 2520 será posta no Lugar Santo) Dn 9:27; 12:11</a:t>
            </a:r>
            <a:br>
              <a:rPr lang="pt-BR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t-BR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"</a:t>
            </a:r>
            <a:r>
              <a:rPr lang="pt-BR" sz="2800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 ele </a:t>
            </a:r>
            <a:r>
              <a:rPr lang="pt-BR" sz="3600" i="1" baseline="30000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{O Anticristo}</a:t>
            </a:r>
            <a:r>
              <a:rPr lang="pt-BR" sz="2800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firmará aliança com muitos por uma semana; </a:t>
            </a:r>
            <a:r>
              <a:rPr lang="pt-BR" sz="3600" b="1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 </a:t>
            </a:r>
            <a:r>
              <a:rPr lang="pt-BR" sz="3600" b="1" u="sng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na metade da semana</a:t>
            </a:r>
            <a:r>
              <a:rPr lang="pt-BR" sz="3600" b="1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3600" b="1" u="sng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fará cessar o sacrifício e a oblação</a:t>
            </a:r>
            <a:r>
              <a:rPr lang="pt-BR" sz="2800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; e sobre a asa das abominações virá o assolador, e isso até à consumação; e o que está determinado será derramado sobre o assolador." (Dn 9:27 ACF)</a:t>
            </a:r>
            <a:r>
              <a:rPr lang="pt-BR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br>
              <a:rPr lang="pt-BR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t-BR" sz="2800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"E </a:t>
            </a:r>
            <a:r>
              <a:rPr lang="pt-BR" sz="3600" b="1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desde o tempo em que o </a:t>
            </a:r>
            <a:r>
              <a:rPr lang="pt-BR" sz="3600" b="1" u="sng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sacrifício contínuo for tirado</a:t>
            </a:r>
            <a:r>
              <a:rPr lang="pt-BR" sz="3600" b="1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e posta a abominação desoladora, haverá mil duzentos e noventa dias</a:t>
            </a:r>
            <a:r>
              <a:rPr lang="pt-BR" sz="2800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." (Dn 12:11 ACF)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56419873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B547E5E8-2FCB-431A-93DD-5A04B9599234}"/>
              </a:ext>
            </a:extLst>
          </p:cNvPr>
          <p:cNvSpPr/>
          <p:nvPr/>
        </p:nvSpPr>
        <p:spPr>
          <a:xfrm>
            <a:off x="0" y="0"/>
            <a:ext cx="12192000" cy="66992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d) </a:t>
            </a:r>
            <a:r>
              <a:rPr lang="pt-BR" sz="32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Dia 250</a:t>
            </a:r>
            <a:r>
              <a:rPr lang="pt-BR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: "13 </a:t>
            </a:r>
            <a:r>
              <a:rPr lang="pt-BR" sz="3200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Depois ouvi um Santo que falava; e disse outro santo àquele tal que falava: "</a:t>
            </a:r>
            <a:r>
              <a:rPr lang="pt-BR" sz="3600" b="1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Até quando </a:t>
            </a:r>
            <a:r>
              <a:rPr lang="pt-BR" sz="3600" b="1" i="1" baseline="30000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durará</a:t>
            </a:r>
            <a:r>
              <a:rPr lang="pt-BR" sz="3600" b="1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 visão </a:t>
            </a:r>
            <a:r>
              <a:rPr lang="pt-BR" sz="3600" b="1" i="1" baseline="30000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respeito d</a:t>
            </a:r>
            <a:r>
              <a:rPr lang="pt-BR" sz="3600" b="1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o </a:t>
            </a:r>
            <a:r>
              <a:rPr lang="pt-BR" sz="3600" b="1" i="1" baseline="30000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sacrifício diário</a:t>
            </a:r>
            <a:r>
              <a:rPr lang="pt-BR" sz="3600" b="1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contínuo, e </a:t>
            </a:r>
            <a:r>
              <a:rPr lang="pt-BR" sz="3600" b="1" i="1" baseline="30000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respeito d</a:t>
            </a:r>
            <a:r>
              <a:rPr lang="pt-BR" sz="3600" b="1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transgressão desoladora, para que sejam entregues o santuário e o exército, a fim de serem pisados?</a:t>
            </a:r>
            <a:r>
              <a:rPr lang="pt-BR" sz="3200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" 14 E Ele me disse:</a:t>
            </a:r>
            <a:r>
              <a:rPr lang="pt-BR" sz="3200" b="1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3200" b="1" dirty="0">
                <a:solidFill>
                  <a:srgbClr val="C0000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"</a:t>
            </a:r>
            <a:r>
              <a:rPr lang="pt-BR" sz="3600" b="1" dirty="0">
                <a:solidFill>
                  <a:srgbClr val="C0000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Até </a:t>
            </a:r>
            <a:r>
              <a:rPr lang="pt-BR" sz="3600" i="1" strike="sngStrike" baseline="-25000" dirty="0">
                <a:solidFill>
                  <a:srgbClr val="C0000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(exatamente)</a:t>
            </a:r>
            <a:r>
              <a:rPr lang="pt-BR" sz="3600" b="1" dirty="0">
                <a:solidFill>
                  <a:srgbClr val="C0000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duas mil e trezentas tardes e manhãs; então o santuário </a:t>
            </a:r>
            <a:r>
              <a:rPr lang="pt-BR" sz="3600" i="1" baseline="30000" dirty="0">
                <a:solidFill>
                  <a:srgbClr val="C0000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será</a:t>
            </a:r>
            <a:r>
              <a:rPr lang="pt-BR" sz="3600" b="1" dirty="0">
                <a:solidFill>
                  <a:srgbClr val="C0000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purificado </a:t>
            </a:r>
            <a:r>
              <a:rPr lang="pt-BR" sz="3200" i="1" baseline="30000" dirty="0">
                <a:latin typeface="MS Mincho" panose="02020609040205080304" pitchFamily="49" charset="-128"/>
                <a:cs typeface="Cambria Math" panose="02040503050406030204" pitchFamily="18" charset="0"/>
              </a:rPr>
              <a:t>①</a:t>
            </a:r>
            <a:r>
              <a:rPr lang="pt-BR" sz="3200" b="1" dirty="0">
                <a:solidFill>
                  <a:srgbClr val="C0000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"</a:t>
            </a:r>
            <a:r>
              <a:rPr lang="pt-BR" sz="32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pt-BR" sz="3200" i="1" baseline="30000" dirty="0">
                <a:latin typeface="MS Mincho" panose="02020609040205080304" pitchFamily="49" charset="-128"/>
                <a:cs typeface="MS Mincho" panose="02020609040205080304" pitchFamily="49" charset="-128"/>
              </a:rPr>
              <a:t>①</a:t>
            </a:r>
            <a:r>
              <a:rPr lang="pt-BR" sz="3200" i="1" baseline="30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literalmente, "justificado", portanto "vingado (da profanação")." </a:t>
            </a:r>
            <a:r>
              <a:rPr lang="pt-BR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Dn 8:13,14  </a:t>
            </a:r>
            <a:br>
              <a:rPr lang="pt-BR" sz="3200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pt-BR" sz="3200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t-BR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nos mostra que "</a:t>
            </a:r>
            <a:r>
              <a:rPr lang="pt-BR" sz="3200" i="1" baseline="30000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durará</a:t>
            </a:r>
            <a:r>
              <a:rPr lang="pt-BR" sz="3200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 visão </a:t>
            </a:r>
            <a:r>
              <a:rPr lang="pt-BR" sz="3200" i="1" baseline="30000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respeito d</a:t>
            </a:r>
            <a:r>
              <a:rPr lang="pt-BR" sz="3200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o </a:t>
            </a:r>
            <a:r>
              <a:rPr lang="pt-BR" sz="3200" i="1" baseline="30000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sacrifício diário</a:t>
            </a:r>
            <a:r>
              <a:rPr lang="pt-BR" sz="3200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contínuo</a:t>
            </a:r>
            <a:r>
              <a:rPr lang="pt-BR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" </a:t>
            </a:r>
            <a:r>
              <a:rPr lang="pt-BR" sz="3200" baseline="30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[dias em que diariamente serão feitos, pelos judeus, o sacrifício e as oblações bíblicos, veremos que serão 1010 dias = 1260-250]</a:t>
            </a:r>
            <a:r>
              <a:rPr lang="pt-BR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mais os dias da "</a:t>
            </a:r>
            <a:r>
              <a:rPr lang="pt-BR" sz="3200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transgressão desoladora</a:t>
            </a:r>
            <a:r>
              <a:rPr lang="pt-BR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" </a:t>
            </a:r>
            <a:r>
              <a:rPr lang="pt-BR" sz="3200" baseline="30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[estes dias são 1260 + 30 = 1290 dias]</a:t>
            </a:r>
            <a:r>
              <a:rPr lang="pt-BR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um </a:t>
            </a:r>
            <a:r>
              <a:rPr lang="pt-BR" sz="32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total de 2300 dias </a:t>
            </a:r>
            <a:r>
              <a:rPr lang="pt-BR" sz="3200" baseline="30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[= 1010+1290]</a:t>
            </a:r>
            <a:r>
              <a:rPr lang="pt-BR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pt-BR" sz="3200" dirty="0"/>
          </a:p>
        </p:txBody>
      </p:sp>
    </p:spTree>
    <p:extLst>
      <p:ext uri="{BB962C8B-B14F-4D97-AF65-F5344CB8AC3E}">
        <p14:creationId xmlns:p14="http://schemas.microsoft.com/office/powerpoint/2010/main" val="138214576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3037</TotalTime>
  <Words>350</Words>
  <Application>Microsoft Office PowerPoint</Application>
  <PresentationFormat>Widescreen</PresentationFormat>
  <Paragraphs>13</Paragraphs>
  <Slides>10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10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10</vt:i4>
      </vt:variant>
    </vt:vector>
  </HeadingPairs>
  <TitlesOfParts>
    <vt:vector size="21" baseType="lpstr">
      <vt:lpstr>MS Mincho</vt:lpstr>
      <vt:lpstr>Arial</vt:lpstr>
      <vt:lpstr>Calibri</vt:lpstr>
      <vt:lpstr>Calibri Light</vt:lpstr>
      <vt:lpstr>Cambria</vt:lpstr>
      <vt:lpstr>Cambria Math</vt:lpstr>
      <vt:lpstr>Kristen ITC</vt:lpstr>
      <vt:lpstr>Segoe UI</vt:lpstr>
      <vt:lpstr>Times New Roman</vt:lpstr>
      <vt:lpstr>Wide Latin</vt:lpstr>
      <vt:lpstr>Tema do Office</vt:lpstr>
      <vt:lpstr>9. --&gt;&gt; DIA [250]: Sacrifício E Oblações efetivamente Voltam a ser oferecidos diariamente pelos judeus, no 3o. Templo 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9. --&gt;&gt; DIA [250]: Sacrifício E Oblações efetivamente Voltam a ser oferecidos diariamente pelos judeus, no 3o. Templo</dc:title>
  <dc:creator>Hélio de Menezes Silva</dc:creator>
  <cp:lastModifiedBy>Hélio de Menezes Silva</cp:lastModifiedBy>
  <cp:revision>19</cp:revision>
  <dcterms:created xsi:type="dcterms:W3CDTF">2018-01-27T15:25:49Z</dcterms:created>
  <dcterms:modified xsi:type="dcterms:W3CDTF">2018-01-30T12:52:00Z</dcterms:modified>
</cp:coreProperties>
</file>