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6"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897" autoAdjust="0"/>
    <p:restoredTop sz="94015" autoAdjust="0"/>
  </p:normalViewPr>
  <p:slideViewPr>
    <p:cSldViewPr snapToGrid="0">
      <p:cViewPr varScale="1">
        <p:scale>
          <a:sx n="62" d="100"/>
          <a:sy n="62" d="100"/>
        </p:scale>
        <p:origin x="114" y="32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2AC6DB-9C67-4C5C-9215-96206A83D0A0}"/>
              </a:ext>
            </a:extLst>
          </p:cNvPr>
          <p:cNvSpPr>
            <a:spLocks noGrp="1"/>
          </p:cNvSpPr>
          <p:nvPr>
            <p:ph type="ctrTitle" hasCustomPrompt="1"/>
          </p:nvPr>
        </p:nvSpPr>
        <p:spPr>
          <a:xfrm>
            <a:off x="0" y="0"/>
            <a:ext cx="12192000" cy="3509963"/>
          </a:xfrm>
        </p:spPr>
        <p:txBody>
          <a:bodyPr anchor="b">
            <a:normAutofit/>
          </a:bodyPr>
          <a:lstStyle>
            <a:lvl1pPr algn="ctr">
              <a:defRPr lang="pt-BR" sz="2000" b="1" u="sng">
                <a:effectLst/>
              </a:defRPr>
            </a:lvl1pPr>
          </a:lstStyle>
          <a:p>
            <a:r>
              <a:rPr lang="pt-BR" sz="1800" b="1" u="sng" dirty="0">
                <a:solidFill>
                  <a:srgbClr val="C00000"/>
                </a:solidFill>
                <a:effectLst/>
                <a:latin typeface="Wide Latin" panose="020A0A07050505020404" pitchFamily="18" charset="0"/>
                <a:ea typeface="Times New Roman" panose="02020603050405020304" pitchFamily="18" charset="0"/>
              </a:rPr>
              <a:t>6. --&gt;&gt;</a:t>
            </a:r>
            <a:r>
              <a:rPr lang="pt-BR" sz="1800" b="0" u="none" strike="noStrike" baseline="30000" dirty="0">
                <a:solidFill>
                  <a:srgbClr val="C00000"/>
                </a:solidFill>
                <a:effectLst/>
                <a:latin typeface="Wide Latin" panose="020A0A07050505020404" pitchFamily="18" charset="0"/>
                <a:ea typeface="Times New Roman" panose="02020603050405020304" pitchFamily="18" charset="0"/>
              </a:rPr>
              <a:t> DIAS [Arrebatamento+1 até Aliança-1]: </a:t>
            </a:r>
            <a:br>
              <a:rPr lang="pt-BR" sz="1800" b="1" u="sng" dirty="0">
                <a:solidFill>
                  <a:srgbClr val="C00000"/>
                </a:solidFill>
                <a:effectLst/>
                <a:latin typeface="Wide Latin" panose="020A0A07050505020404" pitchFamily="18" charset="0"/>
                <a:ea typeface="Times New Roman" panose="02020603050405020304" pitchFamily="18" charset="0"/>
              </a:rPr>
            </a:br>
            <a:r>
              <a:rPr lang="pt-BR" sz="1800" b="1" u="sng" dirty="0">
                <a:solidFill>
                  <a:srgbClr val="C00000"/>
                </a:solidFill>
                <a:effectLst/>
                <a:latin typeface="Wide Latin" panose="020A0A07050505020404" pitchFamily="18" charset="0"/>
                <a:ea typeface="Times New Roman" panose="02020603050405020304" pitchFamily="18" charset="0"/>
              </a:rPr>
              <a:t>Perplexidade E Caos;</a:t>
            </a:r>
            <a:br>
              <a:rPr lang="pt-BR" sz="1800" b="1" u="sng" dirty="0">
                <a:solidFill>
                  <a:srgbClr val="C00000"/>
                </a:solidFill>
                <a:effectLst/>
                <a:latin typeface="Wide Latin" panose="020A0A07050505020404" pitchFamily="18" charset="0"/>
                <a:ea typeface="Times New Roman" panose="02020603050405020304" pitchFamily="18" charset="0"/>
              </a:rPr>
            </a:br>
            <a:r>
              <a:rPr lang="pt-BR" sz="1800" b="1" u="sng" dirty="0">
                <a:solidFill>
                  <a:srgbClr val="C00000"/>
                </a:solidFill>
                <a:effectLst/>
                <a:latin typeface="Wide Latin" panose="020A0A07050505020404" pitchFamily="18" charset="0"/>
                <a:ea typeface="Times New Roman" panose="02020603050405020304" pitchFamily="18" charset="0"/>
              </a:rPr>
              <a:t> 144.000 Varões Judeus Virgens, São Convertidos</a:t>
            </a:r>
            <a:r>
              <a:rPr lang="pt-BR" sz="1800" b="0" u="none" strike="noStrike" baseline="30000" dirty="0">
                <a:solidFill>
                  <a:srgbClr val="C00000"/>
                </a:solidFill>
                <a:effectLst/>
                <a:latin typeface="Wide Latin" panose="020A0A07050505020404" pitchFamily="18" charset="0"/>
                <a:ea typeface="Times New Roman" panose="02020603050405020304" pitchFamily="18" charset="0"/>
              </a:rPr>
              <a:t> e começam a pregar através de todo o mundo</a:t>
            </a:r>
            <a:endParaRPr lang="pt-BR" sz="1800" b="1" u="sng" dirty="0">
              <a:solidFill>
                <a:srgbClr val="C00000"/>
              </a:solidFill>
              <a:effectLst/>
              <a:latin typeface="Wide Latin" panose="020A0A07050505020404" pitchFamily="18" charset="0"/>
              <a:ea typeface="Times New Roman" panose="02020603050405020304" pitchFamily="18" charset="0"/>
            </a:endParaRPr>
          </a:p>
        </p:txBody>
      </p:sp>
      <p:sp>
        <p:nvSpPr>
          <p:cNvPr id="3" name="Subtítulo 2">
            <a:extLst>
              <a:ext uri="{FF2B5EF4-FFF2-40B4-BE49-F238E27FC236}">
                <a16:creationId xmlns:a16="http://schemas.microsoft.com/office/drawing/2014/main" id="{91D7CD4C-A510-4A91-BFBC-43870D5F2C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A04E9354-CD28-402A-A2C1-BC4BC4B7ABA6}"/>
              </a:ext>
            </a:extLst>
          </p:cNvPr>
          <p:cNvSpPr>
            <a:spLocks noGrp="1"/>
          </p:cNvSpPr>
          <p:nvPr>
            <p:ph type="dt" sz="half" idx="10"/>
          </p:nvPr>
        </p:nvSpPr>
        <p:spPr/>
        <p:txBody>
          <a:bodyPr/>
          <a:lstStyle/>
          <a:p>
            <a:fld id="{3BF9B118-9DF4-4339-9A23-8F532C4A9B3F}" type="datetimeFigureOut">
              <a:rPr lang="pt-BR" smtClean="0"/>
              <a:t>12/02/2018</a:t>
            </a:fld>
            <a:endParaRPr lang="pt-BR"/>
          </a:p>
        </p:txBody>
      </p:sp>
      <p:sp>
        <p:nvSpPr>
          <p:cNvPr id="5" name="Espaço Reservado para Rodapé 4">
            <a:extLst>
              <a:ext uri="{FF2B5EF4-FFF2-40B4-BE49-F238E27FC236}">
                <a16:creationId xmlns:a16="http://schemas.microsoft.com/office/drawing/2014/main" id="{05F214A7-5585-4FE4-BEA9-11CE2F888EFF}"/>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CEFE8FEC-770A-4158-BE85-6A5EDF922BB1}"/>
              </a:ext>
            </a:extLst>
          </p:cNvPr>
          <p:cNvSpPr>
            <a:spLocks noGrp="1"/>
          </p:cNvSpPr>
          <p:nvPr>
            <p:ph type="sldNum" sz="quarter" idx="12"/>
          </p:nvPr>
        </p:nvSpPr>
        <p:spPr/>
        <p:txBody>
          <a:bodyPr/>
          <a:lstStyle/>
          <a:p>
            <a:fld id="{A162A212-C288-4762-AFE2-108A076D7AFB}" type="slidenum">
              <a:rPr lang="pt-BR" smtClean="0"/>
              <a:t>‹nº›</a:t>
            </a:fld>
            <a:endParaRPr lang="pt-BR"/>
          </a:p>
        </p:txBody>
      </p:sp>
    </p:spTree>
    <p:extLst>
      <p:ext uri="{BB962C8B-B14F-4D97-AF65-F5344CB8AC3E}">
        <p14:creationId xmlns:p14="http://schemas.microsoft.com/office/powerpoint/2010/main" val="1108212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3CDC46-2BA3-43EC-B7E4-E60C7D0219FC}"/>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9D16676A-74E1-457D-9A04-C972F97B7304}"/>
              </a:ext>
            </a:extLst>
          </p:cNvPr>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A1F7BA26-72D5-4745-82FC-DE1B411260BA}"/>
              </a:ext>
            </a:extLst>
          </p:cNvPr>
          <p:cNvSpPr>
            <a:spLocks noGrp="1"/>
          </p:cNvSpPr>
          <p:nvPr>
            <p:ph type="dt" sz="half" idx="10"/>
          </p:nvPr>
        </p:nvSpPr>
        <p:spPr/>
        <p:txBody>
          <a:bodyPr/>
          <a:lstStyle/>
          <a:p>
            <a:fld id="{3BF9B118-9DF4-4339-9A23-8F532C4A9B3F}" type="datetimeFigureOut">
              <a:rPr lang="pt-BR" smtClean="0"/>
              <a:t>12/02/2018</a:t>
            </a:fld>
            <a:endParaRPr lang="pt-BR"/>
          </a:p>
        </p:txBody>
      </p:sp>
      <p:sp>
        <p:nvSpPr>
          <p:cNvPr id="5" name="Espaço Reservado para Rodapé 4">
            <a:extLst>
              <a:ext uri="{FF2B5EF4-FFF2-40B4-BE49-F238E27FC236}">
                <a16:creationId xmlns:a16="http://schemas.microsoft.com/office/drawing/2014/main" id="{58E89AB1-C2A1-4700-ACFD-C408AA697E9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7865DB5-252C-4FBC-A8C4-32102D6598B1}"/>
              </a:ext>
            </a:extLst>
          </p:cNvPr>
          <p:cNvSpPr>
            <a:spLocks noGrp="1"/>
          </p:cNvSpPr>
          <p:nvPr>
            <p:ph type="sldNum" sz="quarter" idx="12"/>
          </p:nvPr>
        </p:nvSpPr>
        <p:spPr/>
        <p:txBody>
          <a:bodyPr/>
          <a:lstStyle/>
          <a:p>
            <a:fld id="{A162A212-C288-4762-AFE2-108A076D7AFB}" type="slidenum">
              <a:rPr lang="pt-BR" smtClean="0"/>
              <a:t>‹nº›</a:t>
            </a:fld>
            <a:endParaRPr lang="pt-BR"/>
          </a:p>
        </p:txBody>
      </p:sp>
    </p:spTree>
    <p:extLst>
      <p:ext uri="{BB962C8B-B14F-4D97-AF65-F5344CB8AC3E}">
        <p14:creationId xmlns:p14="http://schemas.microsoft.com/office/powerpoint/2010/main" val="727128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0D36B22-B476-4C37-86CF-D1F9A7FE0B72}"/>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10D07ED-B97E-4493-AC4C-23014E606C7F}"/>
              </a:ext>
            </a:extLst>
          </p:cNvPr>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F4362F6A-1080-4A89-9804-323E7DCABB11}"/>
              </a:ext>
            </a:extLst>
          </p:cNvPr>
          <p:cNvSpPr>
            <a:spLocks noGrp="1"/>
          </p:cNvSpPr>
          <p:nvPr>
            <p:ph type="dt" sz="half" idx="10"/>
          </p:nvPr>
        </p:nvSpPr>
        <p:spPr/>
        <p:txBody>
          <a:bodyPr/>
          <a:lstStyle/>
          <a:p>
            <a:fld id="{3BF9B118-9DF4-4339-9A23-8F532C4A9B3F}" type="datetimeFigureOut">
              <a:rPr lang="pt-BR" smtClean="0"/>
              <a:t>12/02/2018</a:t>
            </a:fld>
            <a:endParaRPr lang="pt-BR"/>
          </a:p>
        </p:txBody>
      </p:sp>
      <p:sp>
        <p:nvSpPr>
          <p:cNvPr id="5" name="Espaço Reservado para Rodapé 4">
            <a:extLst>
              <a:ext uri="{FF2B5EF4-FFF2-40B4-BE49-F238E27FC236}">
                <a16:creationId xmlns:a16="http://schemas.microsoft.com/office/drawing/2014/main" id="{09723663-966E-4898-B4B8-67BDE19F1561}"/>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2ACD8ED-CA5A-4A55-93A9-A41CCB4F6873}"/>
              </a:ext>
            </a:extLst>
          </p:cNvPr>
          <p:cNvSpPr>
            <a:spLocks noGrp="1"/>
          </p:cNvSpPr>
          <p:nvPr>
            <p:ph type="sldNum" sz="quarter" idx="12"/>
          </p:nvPr>
        </p:nvSpPr>
        <p:spPr/>
        <p:txBody>
          <a:bodyPr/>
          <a:lstStyle/>
          <a:p>
            <a:fld id="{A162A212-C288-4762-AFE2-108A076D7AFB}" type="slidenum">
              <a:rPr lang="pt-BR" smtClean="0"/>
              <a:t>‹nº›</a:t>
            </a:fld>
            <a:endParaRPr lang="pt-BR"/>
          </a:p>
        </p:txBody>
      </p:sp>
    </p:spTree>
    <p:extLst>
      <p:ext uri="{BB962C8B-B14F-4D97-AF65-F5344CB8AC3E}">
        <p14:creationId xmlns:p14="http://schemas.microsoft.com/office/powerpoint/2010/main" val="2180731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82F37E-1B43-43BC-8BA4-08EF57D6C4C5}"/>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31C2A919-5158-4776-A284-017003FA6B23}"/>
              </a:ext>
            </a:extLst>
          </p:cNvPr>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9D7E38C-E3AC-4EC5-B706-B7C1438A3750}"/>
              </a:ext>
            </a:extLst>
          </p:cNvPr>
          <p:cNvSpPr>
            <a:spLocks noGrp="1"/>
          </p:cNvSpPr>
          <p:nvPr>
            <p:ph type="dt" sz="half" idx="10"/>
          </p:nvPr>
        </p:nvSpPr>
        <p:spPr/>
        <p:txBody>
          <a:bodyPr/>
          <a:lstStyle/>
          <a:p>
            <a:fld id="{3BF9B118-9DF4-4339-9A23-8F532C4A9B3F}" type="datetimeFigureOut">
              <a:rPr lang="pt-BR" smtClean="0"/>
              <a:t>12/02/2018</a:t>
            </a:fld>
            <a:endParaRPr lang="pt-BR"/>
          </a:p>
        </p:txBody>
      </p:sp>
      <p:sp>
        <p:nvSpPr>
          <p:cNvPr id="5" name="Espaço Reservado para Rodapé 4">
            <a:extLst>
              <a:ext uri="{FF2B5EF4-FFF2-40B4-BE49-F238E27FC236}">
                <a16:creationId xmlns:a16="http://schemas.microsoft.com/office/drawing/2014/main" id="{8C7BD8FC-25BB-48EE-A1CF-F451D23A21B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0C11047-0845-421B-9DA1-7E2FF4ED2B6A}"/>
              </a:ext>
            </a:extLst>
          </p:cNvPr>
          <p:cNvSpPr>
            <a:spLocks noGrp="1"/>
          </p:cNvSpPr>
          <p:nvPr>
            <p:ph type="sldNum" sz="quarter" idx="12"/>
          </p:nvPr>
        </p:nvSpPr>
        <p:spPr/>
        <p:txBody>
          <a:bodyPr/>
          <a:lstStyle/>
          <a:p>
            <a:fld id="{A162A212-C288-4762-AFE2-108A076D7AFB}" type="slidenum">
              <a:rPr lang="pt-BR" smtClean="0"/>
              <a:t>‹nº›</a:t>
            </a:fld>
            <a:endParaRPr lang="pt-BR"/>
          </a:p>
        </p:txBody>
      </p:sp>
    </p:spTree>
    <p:extLst>
      <p:ext uri="{BB962C8B-B14F-4D97-AF65-F5344CB8AC3E}">
        <p14:creationId xmlns:p14="http://schemas.microsoft.com/office/powerpoint/2010/main" val="2640809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3FD050-39AF-417F-9521-AD121D60A8F3}"/>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4E213318-A805-4EA6-9512-FFE01A0E00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a:extLst>
              <a:ext uri="{FF2B5EF4-FFF2-40B4-BE49-F238E27FC236}">
                <a16:creationId xmlns:a16="http://schemas.microsoft.com/office/drawing/2014/main" id="{839FFCAF-FAFD-4A43-A74A-B896214CAC9E}"/>
              </a:ext>
            </a:extLst>
          </p:cNvPr>
          <p:cNvSpPr>
            <a:spLocks noGrp="1"/>
          </p:cNvSpPr>
          <p:nvPr>
            <p:ph type="dt" sz="half" idx="10"/>
          </p:nvPr>
        </p:nvSpPr>
        <p:spPr/>
        <p:txBody>
          <a:bodyPr/>
          <a:lstStyle/>
          <a:p>
            <a:fld id="{3BF9B118-9DF4-4339-9A23-8F532C4A9B3F}" type="datetimeFigureOut">
              <a:rPr lang="pt-BR" smtClean="0"/>
              <a:t>12/02/2018</a:t>
            </a:fld>
            <a:endParaRPr lang="pt-BR"/>
          </a:p>
        </p:txBody>
      </p:sp>
      <p:sp>
        <p:nvSpPr>
          <p:cNvPr id="5" name="Espaço Reservado para Rodapé 4">
            <a:extLst>
              <a:ext uri="{FF2B5EF4-FFF2-40B4-BE49-F238E27FC236}">
                <a16:creationId xmlns:a16="http://schemas.microsoft.com/office/drawing/2014/main" id="{69CC9474-1491-4B78-8424-A24766BF43A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831A28E-DE94-4F8D-82A7-41452D50B83D}"/>
              </a:ext>
            </a:extLst>
          </p:cNvPr>
          <p:cNvSpPr>
            <a:spLocks noGrp="1"/>
          </p:cNvSpPr>
          <p:nvPr>
            <p:ph type="sldNum" sz="quarter" idx="12"/>
          </p:nvPr>
        </p:nvSpPr>
        <p:spPr/>
        <p:txBody>
          <a:bodyPr/>
          <a:lstStyle/>
          <a:p>
            <a:fld id="{A162A212-C288-4762-AFE2-108A076D7AFB}" type="slidenum">
              <a:rPr lang="pt-BR" smtClean="0"/>
              <a:t>‹nº›</a:t>
            </a:fld>
            <a:endParaRPr lang="pt-BR"/>
          </a:p>
        </p:txBody>
      </p:sp>
    </p:spTree>
    <p:extLst>
      <p:ext uri="{BB962C8B-B14F-4D97-AF65-F5344CB8AC3E}">
        <p14:creationId xmlns:p14="http://schemas.microsoft.com/office/powerpoint/2010/main" val="1621911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461C25-8E04-4990-A2A3-E16DAD978B2D}"/>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FD507C8D-BB78-4A3B-BDF9-AD5069FF9C14}"/>
              </a:ext>
            </a:extLst>
          </p:cNvPr>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C22DD74C-D71E-41C9-93A6-A1CC120B6E31}"/>
              </a:ext>
            </a:extLst>
          </p:cNvPr>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8289BBAD-DE91-4B2E-8813-5F58A3F75A7D}"/>
              </a:ext>
            </a:extLst>
          </p:cNvPr>
          <p:cNvSpPr>
            <a:spLocks noGrp="1"/>
          </p:cNvSpPr>
          <p:nvPr>
            <p:ph type="dt" sz="half" idx="10"/>
          </p:nvPr>
        </p:nvSpPr>
        <p:spPr/>
        <p:txBody>
          <a:bodyPr/>
          <a:lstStyle/>
          <a:p>
            <a:fld id="{3BF9B118-9DF4-4339-9A23-8F532C4A9B3F}" type="datetimeFigureOut">
              <a:rPr lang="pt-BR" smtClean="0"/>
              <a:t>12/02/2018</a:t>
            </a:fld>
            <a:endParaRPr lang="pt-BR"/>
          </a:p>
        </p:txBody>
      </p:sp>
      <p:sp>
        <p:nvSpPr>
          <p:cNvPr id="6" name="Espaço Reservado para Rodapé 5">
            <a:extLst>
              <a:ext uri="{FF2B5EF4-FFF2-40B4-BE49-F238E27FC236}">
                <a16:creationId xmlns:a16="http://schemas.microsoft.com/office/drawing/2014/main" id="{052CA41C-D1C7-48B7-AB53-38D4F1443A5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00648748-CAF6-4266-97E2-B16BE700AB09}"/>
              </a:ext>
            </a:extLst>
          </p:cNvPr>
          <p:cNvSpPr>
            <a:spLocks noGrp="1"/>
          </p:cNvSpPr>
          <p:nvPr>
            <p:ph type="sldNum" sz="quarter" idx="12"/>
          </p:nvPr>
        </p:nvSpPr>
        <p:spPr/>
        <p:txBody>
          <a:bodyPr/>
          <a:lstStyle/>
          <a:p>
            <a:fld id="{A162A212-C288-4762-AFE2-108A076D7AFB}" type="slidenum">
              <a:rPr lang="pt-BR" smtClean="0"/>
              <a:t>‹nº›</a:t>
            </a:fld>
            <a:endParaRPr lang="pt-BR"/>
          </a:p>
        </p:txBody>
      </p:sp>
    </p:spTree>
    <p:extLst>
      <p:ext uri="{BB962C8B-B14F-4D97-AF65-F5344CB8AC3E}">
        <p14:creationId xmlns:p14="http://schemas.microsoft.com/office/powerpoint/2010/main" val="2024677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707BB9-57B1-4151-95CA-B1665DAED1E6}"/>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D7D28930-685D-414E-AFE4-E2481A2878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a:extLst>
              <a:ext uri="{FF2B5EF4-FFF2-40B4-BE49-F238E27FC236}">
                <a16:creationId xmlns:a16="http://schemas.microsoft.com/office/drawing/2014/main" id="{20AD5DA0-4367-43BD-A483-46FB5A44A82B}"/>
              </a:ext>
            </a:extLst>
          </p:cNvPr>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99671822-74F6-4D04-B40B-07A944F836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a:extLst>
              <a:ext uri="{FF2B5EF4-FFF2-40B4-BE49-F238E27FC236}">
                <a16:creationId xmlns:a16="http://schemas.microsoft.com/office/drawing/2014/main" id="{43CC582D-B869-4B62-8775-CFB6F082E687}"/>
              </a:ext>
            </a:extLst>
          </p:cNvPr>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C420A854-24A0-4F2E-838A-5C593DECE4AD}"/>
              </a:ext>
            </a:extLst>
          </p:cNvPr>
          <p:cNvSpPr>
            <a:spLocks noGrp="1"/>
          </p:cNvSpPr>
          <p:nvPr>
            <p:ph type="dt" sz="half" idx="10"/>
          </p:nvPr>
        </p:nvSpPr>
        <p:spPr/>
        <p:txBody>
          <a:bodyPr/>
          <a:lstStyle/>
          <a:p>
            <a:fld id="{3BF9B118-9DF4-4339-9A23-8F532C4A9B3F}" type="datetimeFigureOut">
              <a:rPr lang="pt-BR" smtClean="0"/>
              <a:t>12/02/2018</a:t>
            </a:fld>
            <a:endParaRPr lang="pt-BR"/>
          </a:p>
        </p:txBody>
      </p:sp>
      <p:sp>
        <p:nvSpPr>
          <p:cNvPr id="8" name="Espaço Reservado para Rodapé 7">
            <a:extLst>
              <a:ext uri="{FF2B5EF4-FFF2-40B4-BE49-F238E27FC236}">
                <a16:creationId xmlns:a16="http://schemas.microsoft.com/office/drawing/2014/main" id="{89C57DF2-0538-4E3A-B205-23C176198006}"/>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8D1EB1A1-7437-457D-8DE7-FFCCC104943A}"/>
              </a:ext>
            </a:extLst>
          </p:cNvPr>
          <p:cNvSpPr>
            <a:spLocks noGrp="1"/>
          </p:cNvSpPr>
          <p:nvPr>
            <p:ph type="sldNum" sz="quarter" idx="12"/>
          </p:nvPr>
        </p:nvSpPr>
        <p:spPr/>
        <p:txBody>
          <a:bodyPr/>
          <a:lstStyle/>
          <a:p>
            <a:fld id="{A162A212-C288-4762-AFE2-108A076D7AFB}" type="slidenum">
              <a:rPr lang="pt-BR" smtClean="0"/>
              <a:t>‹nº›</a:t>
            </a:fld>
            <a:endParaRPr lang="pt-BR"/>
          </a:p>
        </p:txBody>
      </p:sp>
    </p:spTree>
    <p:extLst>
      <p:ext uri="{BB962C8B-B14F-4D97-AF65-F5344CB8AC3E}">
        <p14:creationId xmlns:p14="http://schemas.microsoft.com/office/powerpoint/2010/main" val="3159773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8C90FD-E7DF-4EFD-B61E-BF66510AB9E7}"/>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70012CFF-F550-41C9-AB85-2EB02755B36C}"/>
              </a:ext>
            </a:extLst>
          </p:cNvPr>
          <p:cNvSpPr>
            <a:spLocks noGrp="1"/>
          </p:cNvSpPr>
          <p:nvPr>
            <p:ph type="dt" sz="half" idx="10"/>
          </p:nvPr>
        </p:nvSpPr>
        <p:spPr/>
        <p:txBody>
          <a:bodyPr/>
          <a:lstStyle/>
          <a:p>
            <a:fld id="{3BF9B118-9DF4-4339-9A23-8F532C4A9B3F}" type="datetimeFigureOut">
              <a:rPr lang="pt-BR" smtClean="0"/>
              <a:t>12/02/2018</a:t>
            </a:fld>
            <a:endParaRPr lang="pt-BR"/>
          </a:p>
        </p:txBody>
      </p:sp>
      <p:sp>
        <p:nvSpPr>
          <p:cNvPr id="4" name="Espaço Reservado para Rodapé 3">
            <a:extLst>
              <a:ext uri="{FF2B5EF4-FFF2-40B4-BE49-F238E27FC236}">
                <a16:creationId xmlns:a16="http://schemas.microsoft.com/office/drawing/2014/main" id="{A19C7C34-56FA-4852-B8DB-76649780BB00}"/>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C5C4B2D8-A3D1-45E3-9D2B-D4B90934D5D6}"/>
              </a:ext>
            </a:extLst>
          </p:cNvPr>
          <p:cNvSpPr>
            <a:spLocks noGrp="1"/>
          </p:cNvSpPr>
          <p:nvPr>
            <p:ph type="sldNum" sz="quarter" idx="12"/>
          </p:nvPr>
        </p:nvSpPr>
        <p:spPr/>
        <p:txBody>
          <a:bodyPr/>
          <a:lstStyle/>
          <a:p>
            <a:fld id="{A162A212-C288-4762-AFE2-108A076D7AFB}" type="slidenum">
              <a:rPr lang="pt-BR" smtClean="0"/>
              <a:t>‹nº›</a:t>
            </a:fld>
            <a:endParaRPr lang="pt-BR"/>
          </a:p>
        </p:txBody>
      </p:sp>
    </p:spTree>
    <p:extLst>
      <p:ext uri="{BB962C8B-B14F-4D97-AF65-F5344CB8AC3E}">
        <p14:creationId xmlns:p14="http://schemas.microsoft.com/office/powerpoint/2010/main" val="1677887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06E1B553-59BF-490C-A9C0-F95BBFE577E1}"/>
              </a:ext>
            </a:extLst>
          </p:cNvPr>
          <p:cNvSpPr>
            <a:spLocks noGrp="1"/>
          </p:cNvSpPr>
          <p:nvPr>
            <p:ph type="dt" sz="half" idx="10"/>
          </p:nvPr>
        </p:nvSpPr>
        <p:spPr/>
        <p:txBody>
          <a:bodyPr/>
          <a:lstStyle/>
          <a:p>
            <a:fld id="{3BF9B118-9DF4-4339-9A23-8F532C4A9B3F}" type="datetimeFigureOut">
              <a:rPr lang="pt-BR" smtClean="0"/>
              <a:t>12/02/2018</a:t>
            </a:fld>
            <a:endParaRPr lang="pt-BR"/>
          </a:p>
        </p:txBody>
      </p:sp>
      <p:sp>
        <p:nvSpPr>
          <p:cNvPr id="3" name="Espaço Reservado para Rodapé 2">
            <a:extLst>
              <a:ext uri="{FF2B5EF4-FFF2-40B4-BE49-F238E27FC236}">
                <a16:creationId xmlns:a16="http://schemas.microsoft.com/office/drawing/2014/main" id="{CD8FA4A7-8548-441B-8108-B2D8255E1C19}"/>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EC1D7484-E007-4EB2-87B9-564BCCBD753F}"/>
              </a:ext>
            </a:extLst>
          </p:cNvPr>
          <p:cNvSpPr>
            <a:spLocks noGrp="1"/>
          </p:cNvSpPr>
          <p:nvPr>
            <p:ph type="sldNum" sz="quarter" idx="12"/>
          </p:nvPr>
        </p:nvSpPr>
        <p:spPr/>
        <p:txBody>
          <a:bodyPr/>
          <a:lstStyle/>
          <a:p>
            <a:fld id="{A162A212-C288-4762-AFE2-108A076D7AFB}" type="slidenum">
              <a:rPr lang="pt-BR" smtClean="0"/>
              <a:t>‹nº›</a:t>
            </a:fld>
            <a:endParaRPr lang="pt-BR"/>
          </a:p>
        </p:txBody>
      </p:sp>
    </p:spTree>
    <p:extLst>
      <p:ext uri="{BB962C8B-B14F-4D97-AF65-F5344CB8AC3E}">
        <p14:creationId xmlns:p14="http://schemas.microsoft.com/office/powerpoint/2010/main" val="2298914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F36C73-13FA-4BFC-8003-3EA2B432A5C1}"/>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BE0CB355-BDF7-4F53-8E25-69BB67C39E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DD388500-74D7-4E9A-A6BC-8EA76B0E9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a:extLst>
              <a:ext uri="{FF2B5EF4-FFF2-40B4-BE49-F238E27FC236}">
                <a16:creationId xmlns:a16="http://schemas.microsoft.com/office/drawing/2014/main" id="{CE57C134-B254-431E-8499-67D8B261FD90}"/>
              </a:ext>
            </a:extLst>
          </p:cNvPr>
          <p:cNvSpPr>
            <a:spLocks noGrp="1"/>
          </p:cNvSpPr>
          <p:nvPr>
            <p:ph type="dt" sz="half" idx="10"/>
          </p:nvPr>
        </p:nvSpPr>
        <p:spPr/>
        <p:txBody>
          <a:bodyPr/>
          <a:lstStyle/>
          <a:p>
            <a:fld id="{3BF9B118-9DF4-4339-9A23-8F532C4A9B3F}" type="datetimeFigureOut">
              <a:rPr lang="pt-BR" smtClean="0"/>
              <a:t>12/02/2018</a:t>
            </a:fld>
            <a:endParaRPr lang="pt-BR"/>
          </a:p>
        </p:txBody>
      </p:sp>
      <p:sp>
        <p:nvSpPr>
          <p:cNvPr id="6" name="Espaço Reservado para Rodapé 5">
            <a:extLst>
              <a:ext uri="{FF2B5EF4-FFF2-40B4-BE49-F238E27FC236}">
                <a16:creationId xmlns:a16="http://schemas.microsoft.com/office/drawing/2014/main" id="{6E517B30-43C0-4B3A-908D-D3842DD4681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759033C-C3EA-404B-8E4C-F7C019F3A894}"/>
              </a:ext>
            </a:extLst>
          </p:cNvPr>
          <p:cNvSpPr>
            <a:spLocks noGrp="1"/>
          </p:cNvSpPr>
          <p:nvPr>
            <p:ph type="sldNum" sz="quarter" idx="12"/>
          </p:nvPr>
        </p:nvSpPr>
        <p:spPr/>
        <p:txBody>
          <a:bodyPr/>
          <a:lstStyle/>
          <a:p>
            <a:fld id="{A162A212-C288-4762-AFE2-108A076D7AFB}" type="slidenum">
              <a:rPr lang="pt-BR" smtClean="0"/>
              <a:t>‹nº›</a:t>
            </a:fld>
            <a:endParaRPr lang="pt-BR"/>
          </a:p>
        </p:txBody>
      </p:sp>
    </p:spTree>
    <p:extLst>
      <p:ext uri="{BB962C8B-B14F-4D97-AF65-F5344CB8AC3E}">
        <p14:creationId xmlns:p14="http://schemas.microsoft.com/office/powerpoint/2010/main" val="4087287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6C0FD0-BC78-4960-9281-3A4209584E67}"/>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DAAA17ED-ACC9-413E-BC8C-F02F1324AF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1A307AC6-E156-4336-B8B3-86414F38E4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a:extLst>
              <a:ext uri="{FF2B5EF4-FFF2-40B4-BE49-F238E27FC236}">
                <a16:creationId xmlns:a16="http://schemas.microsoft.com/office/drawing/2014/main" id="{94CD85F2-3720-454F-84A0-CEBE153D7710}"/>
              </a:ext>
            </a:extLst>
          </p:cNvPr>
          <p:cNvSpPr>
            <a:spLocks noGrp="1"/>
          </p:cNvSpPr>
          <p:nvPr>
            <p:ph type="dt" sz="half" idx="10"/>
          </p:nvPr>
        </p:nvSpPr>
        <p:spPr/>
        <p:txBody>
          <a:bodyPr/>
          <a:lstStyle/>
          <a:p>
            <a:fld id="{3BF9B118-9DF4-4339-9A23-8F532C4A9B3F}" type="datetimeFigureOut">
              <a:rPr lang="pt-BR" smtClean="0"/>
              <a:t>12/02/2018</a:t>
            </a:fld>
            <a:endParaRPr lang="pt-BR"/>
          </a:p>
        </p:txBody>
      </p:sp>
      <p:sp>
        <p:nvSpPr>
          <p:cNvPr id="6" name="Espaço Reservado para Rodapé 5">
            <a:extLst>
              <a:ext uri="{FF2B5EF4-FFF2-40B4-BE49-F238E27FC236}">
                <a16:creationId xmlns:a16="http://schemas.microsoft.com/office/drawing/2014/main" id="{875B9E03-4BA0-4429-8FA2-C88BC501B74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667C7FFC-A596-4BC1-B957-74C3F3DD4AD4}"/>
              </a:ext>
            </a:extLst>
          </p:cNvPr>
          <p:cNvSpPr>
            <a:spLocks noGrp="1"/>
          </p:cNvSpPr>
          <p:nvPr>
            <p:ph type="sldNum" sz="quarter" idx="12"/>
          </p:nvPr>
        </p:nvSpPr>
        <p:spPr/>
        <p:txBody>
          <a:bodyPr/>
          <a:lstStyle/>
          <a:p>
            <a:fld id="{A162A212-C288-4762-AFE2-108A076D7AFB}" type="slidenum">
              <a:rPr lang="pt-BR" smtClean="0"/>
              <a:t>‹nº›</a:t>
            </a:fld>
            <a:endParaRPr lang="pt-BR"/>
          </a:p>
        </p:txBody>
      </p:sp>
    </p:spTree>
    <p:extLst>
      <p:ext uri="{BB962C8B-B14F-4D97-AF65-F5344CB8AC3E}">
        <p14:creationId xmlns:p14="http://schemas.microsoft.com/office/powerpoint/2010/main" val="2029391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93B16B1C-D8CE-455C-AEB6-2FE0E129BD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107675CE-635C-4565-83EA-CDDFAEDF17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0DB047A-0511-47F8-A433-652DE3AF96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F9B118-9DF4-4339-9A23-8F532C4A9B3F}" type="datetimeFigureOut">
              <a:rPr lang="pt-BR" smtClean="0"/>
              <a:t>12/02/2018</a:t>
            </a:fld>
            <a:endParaRPr lang="pt-BR"/>
          </a:p>
        </p:txBody>
      </p:sp>
      <p:sp>
        <p:nvSpPr>
          <p:cNvPr id="5" name="Espaço Reservado para Rodapé 4">
            <a:extLst>
              <a:ext uri="{FF2B5EF4-FFF2-40B4-BE49-F238E27FC236}">
                <a16:creationId xmlns:a16="http://schemas.microsoft.com/office/drawing/2014/main" id="{03960C7A-6918-4723-A621-1803D5C565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61D624FE-C190-42D0-ABD7-2DF6E2BAB4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62A212-C288-4762-AFE2-108A076D7AFB}" type="slidenum">
              <a:rPr lang="pt-BR" smtClean="0"/>
              <a:t>‹nº›</a:t>
            </a:fld>
            <a:endParaRPr lang="pt-BR"/>
          </a:p>
        </p:txBody>
      </p:sp>
    </p:spTree>
    <p:extLst>
      <p:ext uri="{BB962C8B-B14F-4D97-AF65-F5344CB8AC3E}">
        <p14:creationId xmlns:p14="http://schemas.microsoft.com/office/powerpoint/2010/main" val="3967206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DACFA7D1-E221-4525-A420-9704D32C9592}"/>
              </a:ext>
            </a:extLst>
          </p:cNvPr>
          <p:cNvSpPr>
            <a:spLocks noGrp="1"/>
          </p:cNvSpPr>
          <p:nvPr>
            <p:ph type="ctrTitle"/>
          </p:nvPr>
        </p:nvSpPr>
        <p:spPr>
          <a:xfrm>
            <a:off x="0" y="-1"/>
            <a:ext cx="12192000" cy="6383867"/>
          </a:xfrm>
        </p:spPr>
        <p:txBody>
          <a:bodyPr>
            <a:normAutofit fontScale="90000"/>
          </a:bodyPr>
          <a:lstStyle/>
          <a:p>
            <a:pPr marL="228600">
              <a:spcAft>
                <a:spcPts val="0"/>
              </a:spcAft>
            </a:pPr>
            <a:r>
              <a:rPr lang="pt-BR" sz="5300" baseline="0" dirty="0">
                <a:latin typeface="Wide Latin" panose="020A0A07050505020404" pitchFamily="18" charset="0"/>
                <a:ea typeface="Times New Roman" panose="02020603050405020304" pitchFamily="18" charset="0"/>
              </a:rPr>
              <a:t>6. --&gt;&gt;</a:t>
            </a:r>
            <a:r>
              <a:rPr lang="pt-BR" sz="5300" b="0" u="none" baseline="0" dirty="0">
                <a:latin typeface="Wide Latin" panose="020A0A07050505020404" pitchFamily="18" charset="0"/>
                <a:ea typeface="Times New Roman" panose="02020603050405020304" pitchFamily="18" charset="0"/>
              </a:rPr>
              <a:t> DIAS [Arrebatamento+1 até Aliança-1</a:t>
            </a:r>
            <a:r>
              <a:rPr lang="pt-BR" sz="5300" b="0" u="none" baseline="0">
                <a:latin typeface="Wide Latin" panose="020A0A07050505020404" pitchFamily="18" charset="0"/>
                <a:ea typeface="Times New Roman" panose="02020603050405020304" pitchFamily="18" charset="0"/>
              </a:rPr>
              <a:t>]: </a:t>
            </a:r>
            <a:br>
              <a:rPr lang="pt-BR" sz="5300" b="0" u="none" baseline="0">
                <a:latin typeface="Wide Latin" panose="020A0A07050505020404" pitchFamily="18" charset="0"/>
                <a:ea typeface="Times New Roman" panose="02020603050405020304" pitchFamily="18" charset="0"/>
              </a:rPr>
            </a:br>
            <a:br>
              <a:rPr lang="pt-BR" sz="5300" baseline="0" dirty="0">
                <a:latin typeface="Wide Latin" panose="020A0A07050505020404" pitchFamily="18" charset="0"/>
                <a:ea typeface="Times New Roman" panose="02020603050405020304" pitchFamily="18" charset="0"/>
              </a:rPr>
            </a:br>
            <a:r>
              <a:rPr lang="pt-BR" sz="5300" baseline="0" dirty="0">
                <a:solidFill>
                  <a:srgbClr val="C00000"/>
                </a:solidFill>
                <a:latin typeface="Wide Latin" panose="020A0A07050505020404" pitchFamily="18" charset="0"/>
                <a:ea typeface="Times New Roman" panose="02020603050405020304" pitchFamily="18" charset="0"/>
              </a:rPr>
              <a:t>Perplexidade E Caos;</a:t>
            </a:r>
            <a:br>
              <a:rPr lang="pt-BR" sz="5300" baseline="0" dirty="0">
                <a:solidFill>
                  <a:srgbClr val="C00000"/>
                </a:solidFill>
                <a:latin typeface="Wide Latin" panose="020A0A07050505020404" pitchFamily="18" charset="0"/>
                <a:ea typeface="Times New Roman" panose="02020603050405020304" pitchFamily="18" charset="0"/>
              </a:rPr>
            </a:br>
            <a:r>
              <a:rPr lang="pt-BR" sz="5300" baseline="0" dirty="0">
                <a:solidFill>
                  <a:srgbClr val="C00000"/>
                </a:solidFill>
                <a:latin typeface="Wide Latin" panose="020A0A07050505020404" pitchFamily="18" charset="0"/>
                <a:ea typeface="Times New Roman" panose="02020603050405020304" pitchFamily="18" charset="0"/>
              </a:rPr>
              <a:t> 144.000 Judeus Virgens São Convertidos</a:t>
            </a:r>
            <a:r>
              <a:rPr lang="pt-BR" sz="5300" b="0" u="none" baseline="0" dirty="0">
                <a:solidFill>
                  <a:srgbClr val="C00000"/>
                </a:solidFill>
                <a:latin typeface="Wide Latin" panose="020A0A07050505020404" pitchFamily="18" charset="0"/>
                <a:ea typeface="Times New Roman" panose="02020603050405020304" pitchFamily="18" charset="0"/>
              </a:rPr>
              <a:t> </a:t>
            </a:r>
            <a:r>
              <a:rPr lang="pt-BR" sz="3100" b="0" u="none" baseline="0" dirty="0">
                <a:solidFill>
                  <a:srgbClr val="C00000"/>
                </a:solidFill>
                <a:latin typeface="Wide Latin" panose="020A0A07050505020404" pitchFamily="18" charset="0"/>
                <a:ea typeface="Times New Roman" panose="02020603050405020304" pitchFamily="18" charset="0"/>
              </a:rPr>
              <a:t>e começam a pregar através de todo o mundo</a:t>
            </a:r>
            <a:br>
              <a:rPr lang="pt-BR" sz="6000" dirty="0">
                <a:solidFill>
                  <a:srgbClr val="C00000"/>
                </a:solidFill>
                <a:latin typeface="Wide Latin" panose="020A0A07050505020404" pitchFamily="18" charset="0"/>
                <a:ea typeface="Times New Roman" panose="02020603050405020304" pitchFamily="18" charset="0"/>
              </a:rPr>
            </a:br>
            <a:endParaRPr lang="pt-BR" sz="6000" dirty="0"/>
          </a:p>
        </p:txBody>
      </p:sp>
      <p:sp>
        <p:nvSpPr>
          <p:cNvPr id="5" name="Subtítulo 4">
            <a:extLst>
              <a:ext uri="{FF2B5EF4-FFF2-40B4-BE49-F238E27FC236}">
                <a16:creationId xmlns:a16="http://schemas.microsoft.com/office/drawing/2014/main" id="{63053E25-CBF1-421A-8DDD-F0604E56D3B7}"/>
              </a:ext>
            </a:extLst>
          </p:cNvPr>
          <p:cNvSpPr>
            <a:spLocks noGrp="1"/>
          </p:cNvSpPr>
          <p:nvPr>
            <p:ph type="subTitle" idx="1"/>
          </p:nvPr>
        </p:nvSpPr>
        <p:spPr>
          <a:xfrm>
            <a:off x="1524000" y="6620932"/>
            <a:ext cx="9144000" cy="237067"/>
          </a:xfrm>
        </p:spPr>
        <p:txBody>
          <a:bodyPr>
            <a:normAutofit fontScale="55000" lnSpcReduction="20000"/>
          </a:bodyPr>
          <a:lstStyle/>
          <a:p>
            <a:endParaRPr lang="pt-BR" dirty="0"/>
          </a:p>
        </p:txBody>
      </p:sp>
    </p:spTree>
    <p:extLst>
      <p:ext uri="{BB962C8B-B14F-4D97-AF65-F5344CB8AC3E}">
        <p14:creationId xmlns:p14="http://schemas.microsoft.com/office/powerpoint/2010/main" val="3485813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7FFDD8BC-A323-42F3-B73D-DA841BD20E5F}"/>
              </a:ext>
            </a:extLst>
          </p:cNvPr>
          <p:cNvSpPr/>
          <p:nvPr/>
        </p:nvSpPr>
        <p:spPr>
          <a:xfrm>
            <a:off x="0" y="0"/>
            <a:ext cx="12192000" cy="5632311"/>
          </a:xfrm>
          <a:prstGeom prst="rect">
            <a:avLst/>
          </a:prstGeom>
        </p:spPr>
        <p:txBody>
          <a:bodyPr wrap="square">
            <a:spAutoFit/>
          </a:bodyPr>
          <a:lstStyle/>
          <a:p>
            <a:pPr>
              <a:spcAft>
                <a:spcPts val="0"/>
              </a:spcAft>
            </a:pPr>
            <a:r>
              <a:rPr lang="pt-BR" sz="3600" b="1" u="sng" dirty="0">
                <a:solidFill>
                  <a:srgbClr val="008000"/>
                </a:solidFill>
                <a:effectLst/>
                <a:latin typeface="Cambria" panose="02040503050406030204" pitchFamily="18" charset="0"/>
                <a:ea typeface="Times New Roman" panose="02020603050405020304" pitchFamily="18" charset="0"/>
              </a:rPr>
              <a:t>6.4. Por Que A Tribo De Efraim Participará Com 12.000 Dos 144.000, Sendo Contada Sob O Nome "José"?</a:t>
            </a:r>
          </a:p>
          <a:p>
            <a:r>
              <a:rPr lang="pt-BR" sz="3600" dirty="0">
                <a:solidFill>
                  <a:srgbClr val="000000"/>
                </a:solidFill>
                <a:effectLst/>
                <a:latin typeface="Times New Roman" panose="02020603050405020304" pitchFamily="18" charset="0"/>
                <a:ea typeface="Times New Roman" panose="02020603050405020304" pitchFamily="18" charset="0"/>
              </a:rPr>
              <a:t>José teve 2 filhos: Manassés e Efraim. Jacó colocou Efraim em posição superior a Manassés e deu a esses seus 2 netos status de filhos quanto herança de terras Gn 48:5.</a:t>
            </a:r>
            <a:br>
              <a:rPr lang="pt-BR" sz="3600" dirty="0">
                <a:solidFill>
                  <a:srgbClr val="000000"/>
                </a:solidFill>
                <a:effectLst/>
                <a:latin typeface="Times New Roman" panose="02020603050405020304" pitchFamily="18" charset="0"/>
                <a:ea typeface="Times New Roman" panose="02020603050405020304" pitchFamily="18" charset="0"/>
              </a:rPr>
            </a:br>
            <a:r>
              <a:rPr lang="pt-BR" sz="3600" dirty="0">
                <a:solidFill>
                  <a:srgbClr val="000000"/>
                </a:solidFill>
                <a:effectLst/>
                <a:latin typeface="Times New Roman" panose="02020603050405020304" pitchFamily="18" charset="0"/>
                <a:ea typeface="Times New Roman" panose="02020603050405020304" pitchFamily="18" charset="0"/>
              </a:rPr>
              <a:t>“</a:t>
            </a:r>
            <a:r>
              <a:rPr lang="pt-BR" sz="3600" dirty="0">
                <a:solidFill>
                  <a:srgbClr val="0000FF"/>
                </a:solidFill>
                <a:effectLst/>
                <a:latin typeface="Times New Roman" panose="02020603050405020304" pitchFamily="18" charset="0"/>
                <a:ea typeface="Times New Roman" panose="02020603050405020304" pitchFamily="18" charset="0"/>
              </a:rPr>
              <a:t>A tribo de José</a:t>
            </a:r>
            <a:r>
              <a:rPr lang="pt-BR" sz="3600" dirty="0">
                <a:solidFill>
                  <a:srgbClr val="000000"/>
                </a:solidFill>
                <a:effectLst/>
                <a:latin typeface="Times New Roman" panose="02020603050405020304" pitchFamily="18" charset="0"/>
                <a:ea typeface="Times New Roman" panose="02020603050405020304" pitchFamily="18" charset="0"/>
              </a:rPr>
              <a:t>" é mencionada em Ap 7:5-8 como totalmente distinta e disjunta da de Manassés, *TEM* que se se referir somente e totalmente à tribo de Efraim.</a:t>
            </a:r>
            <a:br>
              <a:rPr lang="pt-BR" sz="3600" dirty="0">
                <a:solidFill>
                  <a:srgbClr val="000000"/>
                </a:solidFill>
                <a:effectLst/>
                <a:latin typeface="Times New Roman" panose="02020603050405020304" pitchFamily="18" charset="0"/>
                <a:ea typeface="Times New Roman" panose="02020603050405020304" pitchFamily="18" charset="0"/>
              </a:rPr>
            </a:br>
            <a:r>
              <a:rPr lang="pt-BR" sz="3600" dirty="0">
                <a:solidFill>
                  <a:srgbClr val="000000"/>
                </a:solidFill>
                <a:effectLst/>
                <a:latin typeface="Times New Roman" panose="02020603050405020304" pitchFamily="18" charset="0"/>
                <a:ea typeface="Times New Roman" panose="02020603050405020304" pitchFamily="18" charset="0"/>
              </a:rPr>
              <a:t>Efraim, sendo a principal tribo da casa de José, às vezes é chamada pelo nome de "José".</a:t>
            </a:r>
            <a:endParaRPr lang="pt-BR" dirty="0"/>
          </a:p>
        </p:txBody>
      </p:sp>
    </p:spTree>
    <p:extLst>
      <p:ext uri="{BB962C8B-B14F-4D97-AF65-F5344CB8AC3E}">
        <p14:creationId xmlns:p14="http://schemas.microsoft.com/office/powerpoint/2010/main" val="3359658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7FFDD8BC-A323-42F3-B73D-DA841BD20E5F}"/>
              </a:ext>
            </a:extLst>
          </p:cNvPr>
          <p:cNvSpPr/>
          <p:nvPr/>
        </p:nvSpPr>
        <p:spPr>
          <a:xfrm>
            <a:off x="0" y="0"/>
            <a:ext cx="12192000" cy="6309420"/>
          </a:xfrm>
          <a:prstGeom prst="rect">
            <a:avLst/>
          </a:prstGeom>
        </p:spPr>
        <p:txBody>
          <a:bodyPr wrap="square">
            <a:spAutoFit/>
          </a:bodyPr>
          <a:lstStyle/>
          <a:p>
            <a:pPr>
              <a:spcAft>
                <a:spcPts val="0"/>
              </a:spcAft>
            </a:pPr>
            <a:r>
              <a:rPr lang="pt-BR" sz="4000" b="1" u="sng" dirty="0">
                <a:solidFill>
                  <a:srgbClr val="008000"/>
                </a:solidFill>
                <a:effectLst/>
                <a:latin typeface="Cambria" panose="02040503050406030204" pitchFamily="18" charset="0"/>
                <a:ea typeface="Times New Roman" panose="02020603050405020304" pitchFamily="18" charset="0"/>
              </a:rPr>
              <a:t>6.5. Os 144.000 Pregarão A Boa-Nova Do Reinar, Ou A Boa-Nova Da Graça?</a:t>
            </a:r>
          </a:p>
          <a:p>
            <a:pPr>
              <a:spcAft>
                <a:spcPts val="0"/>
              </a:spcAft>
            </a:pPr>
            <a:r>
              <a:rPr lang="pt-BR" sz="3600" dirty="0">
                <a:effectLst/>
                <a:latin typeface="Times New Roman" panose="02020603050405020304" pitchFamily="18" charset="0"/>
                <a:ea typeface="Times New Roman" panose="02020603050405020304" pitchFamily="18" charset="0"/>
              </a:rPr>
              <a:t>A </a:t>
            </a:r>
            <a:r>
              <a:rPr lang="pt-BR" sz="3600" b="1" dirty="0">
                <a:effectLst/>
                <a:latin typeface="Times New Roman" panose="02020603050405020304" pitchFamily="18" charset="0"/>
                <a:ea typeface="Times New Roman" panose="02020603050405020304" pitchFamily="18" charset="0"/>
              </a:rPr>
              <a:t>B.N. do Reinar</a:t>
            </a:r>
            <a:r>
              <a:rPr lang="pt-BR" sz="3600" dirty="0">
                <a:effectLst/>
                <a:latin typeface="Times New Roman" panose="02020603050405020304" pitchFamily="18" charset="0"/>
                <a:ea typeface="Times New Roman" panose="02020603050405020304" pitchFamily="18" charset="0"/>
              </a:rPr>
              <a:t> ≈ "</a:t>
            </a:r>
            <a:r>
              <a:rPr lang="pt-BR" sz="3600" i="1" dirty="0">
                <a:solidFill>
                  <a:srgbClr val="FF0000"/>
                </a:solidFill>
                <a:effectLst/>
                <a:latin typeface="Times New Roman" panose="02020603050405020304" pitchFamily="18" charset="0"/>
                <a:ea typeface="Times New Roman" panose="02020603050405020304" pitchFamily="18" charset="0"/>
              </a:rPr>
              <a:t>O </a:t>
            </a:r>
            <a:r>
              <a:rPr lang="pt-BR" sz="3600" i="1" u="sng" dirty="0">
                <a:solidFill>
                  <a:srgbClr val="FF0000"/>
                </a:solidFill>
                <a:effectLst/>
                <a:latin typeface="Times New Roman" panose="02020603050405020304" pitchFamily="18" charset="0"/>
                <a:ea typeface="Times New Roman" panose="02020603050405020304" pitchFamily="18" charset="0"/>
              </a:rPr>
              <a:t>REI</a:t>
            </a:r>
            <a:r>
              <a:rPr lang="pt-BR" sz="3600" i="1" dirty="0">
                <a:solidFill>
                  <a:srgbClr val="FF0000"/>
                </a:solidFill>
                <a:effectLst/>
                <a:latin typeface="Times New Roman" panose="02020603050405020304" pitchFamily="18" charset="0"/>
                <a:ea typeface="Times New Roman" panose="02020603050405020304" pitchFamily="18" charset="0"/>
              </a:rPr>
              <a:t> está voltando, para julgar e reinar. </a:t>
            </a:r>
            <a:br>
              <a:rPr lang="pt-BR" sz="3600" i="1" dirty="0">
                <a:solidFill>
                  <a:srgbClr val="FF0000"/>
                </a:solidFill>
                <a:effectLst/>
                <a:latin typeface="Times New Roman" panose="02020603050405020304" pitchFamily="18" charset="0"/>
                <a:ea typeface="Times New Roman" panose="02020603050405020304" pitchFamily="18" charset="0"/>
              </a:rPr>
            </a:br>
            <a:r>
              <a:rPr lang="pt-BR" sz="3600" i="1" dirty="0">
                <a:solidFill>
                  <a:srgbClr val="FF0000"/>
                </a:solidFill>
                <a:effectLst/>
                <a:latin typeface="Times New Roman" panose="02020603050405020304" pitchFamily="18" charset="0"/>
                <a:ea typeface="Times New Roman" panose="02020603050405020304" pitchFamily="18" charset="0"/>
              </a:rPr>
              <a:t>Arrepende-te e crê, ou perecerás. </a:t>
            </a:r>
            <a:r>
              <a:rPr lang="pt-BR" sz="3600" i="1" dirty="0">
                <a:solidFill>
                  <a:srgbClr val="FF0000"/>
                </a:solidFill>
                <a:latin typeface="Times New Roman" panose="02020603050405020304" pitchFamily="18" charset="0"/>
                <a:ea typeface="Times New Roman" panose="02020603050405020304" pitchFamily="18" charset="0"/>
              </a:rPr>
              <a:t>Depois, dá </a:t>
            </a:r>
            <a:r>
              <a:rPr lang="pt-BR" sz="3600" i="1" u="sng" dirty="0">
                <a:solidFill>
                  <a:srgbClr val="FF0000"/>
                </a:solidFill>
                <a:latin typeface="Times New Roman" panose="02020603050405020304" pitchFamily="18" charset="0"/>
                <a:ea typeface="Times New Roman" panose="02020603050405020304" pitchFamily="18" charset="0"/>
              </a:rPr>
              <a:t>evidência</a:t>
            </a:r>
            <a:r>
              <a:rPr lang="pt-BR" sz="3600" i="1" dirty="0">
                <a:solidFill>
                  <a:srgbClr val="FF0000"/>
                </a:solidFill>
                <a:latin typeface="Times New Roman" panose="02020603050405020304" pitchFamily="18" charset="0"/>
                <a:ea typeface="Times New Roman" panose="02020603050405020304" pitchFamily="18" charset="0"/>
              </a:rPr>
              <a:t> da fé. D</a:t>
            </a:r>
            <a:r>
              <a:rPr lang="pt-BR" sz="3600" i="1" dirty="0">
                <a:solidFill>
                  <a:srgbClr val="FF0000"/>
                </a:solidFill>
                <a:effectLst/>
                <a:latin typeface="Times New Roman" panose="02020603050405020304" pitchFamily="18" charset="0"/>
                <a:ea typeface="Times New Roman" panose="02020603050405020304" pitchFamily="18" charset="0"/>
              </a:rPr>
              <a:t>eves e irás </a:t>
            </a:r>
            <a:r>
              <a:rPr lang="pt-BR" sz="3600" i="1" u="sng" dirty="0">
                <a:solidFill>
                  <a:srgbClr val="FF0000"/>
                </a:solidFill>
                <a:effectLst/>
                <a:latin typeface="Times New Roman" panose="02020603050405020304" pitchFamily="18" charset="0"/>
                <a:ea typeface="Times New Roman" panose="02020603050405020304" pitchFamily="18" charset="0"/>
              </a:rPr>
              <a:t>PERSEVERAR,</a:t>
            </a:r>
            <a:r>
              <a:rPr lang="pt-BR" sz="3600" i="1" dirty="0">
                <a:effectLst/>
                <a:latin typeface="Times New Roman" panose="02020603050405020304" pitchFamily="18" charset="0"/>
                <a:ea typeface="Times New Roman" panose="02020603050405020304" pitchFamily="18" charset="0"/>
              </a:rPr>
              <a:t> </a:t>
            </a:r>
            <a:r>
              <a:rPr lang="pt-BR" sz="3600" i="1" dirty="0">
                <a:solidFill>
                  <a:srgbClr val="FF0000"/>
                </a:solidFill>
                <a:effectLst/>
                <a:latin typeface="Times New Roman" panose="02020603050405020304" pitchFamily="18" charset="0"/>
                <a:ea typeface="Times New Roman" panose="02020603050405020304" pitchFamily="18" charset="0"/>
              </a:rPr>
              <a:t>depois exultarás, quer tenhas sido morto ou não, pois Ele reinará e O servirás nisso Ele.</a:t>
            </a:r>
            <a:r>
              <a:rPr lang="pt-BR" sz="3600" dirty="0">
                <a:effectLst/>
                <a:latin typeface="Times New Roman" panose="02020603050405020304" pitchFamily="18" charset="0"/>
                <a:ea typeface="Times New Roman" panose="02020603050405020304" pitchFamily="18" charset="0"/>
              </a:rPr>
              <a:t>" </a:t>
            </a:r>
            <a:br>
              <a:rPr lang="pt-BR" sz="3600" dirty="0">
                <a:effectLst/>
                <a:latin typeface="Times New Roman" panose="02020603050405020304" pitchFamily="18" charset="0"/>
                <a:ea typeface="Times New Roman" panose="02020603050405020304" pitchFamily="18" charset="0"/>
              </a:rPr>
            </a:br>
            <a:r>
              <a:rPr lang="pt-BR" sz="3600" dirty="0">
                <a:effectLst/>
                <a:latin typeface="Times New Roman" panose="02020603050405020304" pitchFamily="18" charset="0"/>
                <a:ea typeface="Times New Roman" panose="02020603050405020304" pitchFamily="18" charset="0"/>
              </a:rPr>
              <a:t>Até a 69ª Semana de Daniel (terminada do domingo antes da crucificação), foi a mensagem mais pregada por João (o submersor) e por Jesus (embora Ele e Seus discípulos também pregassem a Boa-Nova da Graça!), e será a única mensagem pregada na 70-SD.</a:t>
            </a:r>
            <a:endParaRPr lang="pt-BR" dirty="0"/>
          </a:p>
        </p:txBody>
      </p:sp>
    </p:spTree>
    <p:extLst>
      <p:ext uri="{BB962C8B-B14F-4D97-AF65-F5344CB8AC3E}">
        <p14:creationId xmlns:p14="http://schemas.microsoft.com/office/powerpoint/2010/main" val="174566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7FFDD8BC-A323-42F3-B73D-DA841BD20E5F}"/>
              </a:ext>
            </a:extLst>
          </p:cNvPr>
          <p:cNvSpPr/>
          <p:nvPr/>
        </p:nvSpPr>
        <p:spPr>
          <a:xfrm>
            <a:off x="0" y="0"/>
            <a:ext cx="12192000" cy="5632311"/>
          </a:xfrm>
          <a:prstGeom prst="rect">
            <a:avLst/>
          </a:prstGeom>
        </p:spPr>
        <p:txBody>
          <a:bodyPr wrap="square">
            <a:spAutoFit/>
          </a:bodyPr>
          <a:lstStyle/>
          <a:p>
            <a:r>
              <a:rPr lang="pt-BR" sz="3600" dirty="0">
                <a:effectLst/>
                <a:latin typeface="Times New Roman" panose="02020603050405020304" pitchFamily="18" charset="0"/>
                <a:ea typeface="Times New Roman" panose="02020603050405020304" pitchFamily="18" charset="0"/>
              </a:rPr>
              <a:t>A </a:t>
            </a:r>
            <a:r>
              <a:rPr lang="pt-BR" sz="3600" b="1" dirty="0">
                <a:effectLst/>
                <a:latin typeface="Times New Roman" panose="02020603050405020304" pitchFamily="18" charset="0"/>
                <a:ea typeface="Times New Roman" panose="02020603050405020304" pitchFamily="18" charset="0"/>
              </a:rPr>
              <a:t>B.N. da Graça</a:t>
            </a:r>
            <a:r>
              <a:rPr lang="pt-BR" sz="3600" dirty="0">
                <a:effectLst/>
                <a:latin typeface="Times New Roman" panose="02020603050405020304" pitchFamily="18" charset="0"/>
                <a:ea typeface="Times New Roman" panose="02020603050405020304" pitchFamily="18" charset="0"/>
              </a:rPr>
              <a:t> basicamente diz: "</a:t>
            </a:r>
            <a:r>
              <a:rPr lang="pt-BR" sz="3600" i="1" dirty="0">
                <a:solidFill>
                  <a:srgbClr val="FF0000"/>
                </a:solidFill>
                <a:effectLst/>
                <a:latin typeface="Times New Roman" panose="02020603050405020304" pitchFamily="18" charset="0"/>
                <a:ea typeface="Times New Roman" panose="02020603050405020304" pitchFamily="18" charset="0"/>
              </a:rPr>
              <a:t>O </a:t>
            </a:r>
            <a:r>
              <a:rPr lang="pt-BR" sz="3600" i="1" u="sng" dirty="0">
                <a:solidFill>
                  <a:srgbClr val="FF0000"/>
                </a:solidFill>
                <a:effectLst/>
                <a:latin typeface="Times New Roman" panose="02020603050405020304" pitchFamily="18" charset="0"/>
                <a:ea typeface="Times New Roman" panose="02020603050405020304" pitchFamily="18" charset="0"/>
              </a:rPr>
              <a:t>SALVADOR</a:t>
            </a:r>
            <a:r>
              <a:rPr lang="pt-BR" sz="3600" i="1" dirty="0">
                <a:solidFill>
                  <a:srgbClr val="FF0000"/>
                </a:solidFill>
                <a:effectLst/>
                <a:latin typeface="Times New Roman" panose="02020603050405020304" pitchFamily="18" charset="0"/>
                <a:ea typeface="Times New Roman" panose="02020603050405020304" pitchFamily="18" charset="0"/>
              </a:rPr>
              <a:t> está à porta e quer te salvar. “</a:t>
            </a:r>
            <a:r>
              <a:rPr lang="pt-BR" sz="3600" i="1" dirty="0">
                <a:solidFill>
                  <a:srgbClr val="0000FF"/>
                </a:solidFill>
                <a:effectLst/>
                <a:latin typeface="Times New Roman" panose="02020603050405020304" pitchFamily="18" charset="0"/>
                <a:ea typeface="Times New Roman" panose="02020603050405020304" pitchFamily="18" charset="0"/>
              </a:rPr>
              <a:t>Pela </a:t>
            </a:r>
            <a:r>
              <a:rPr lang="pt-BR" sz="3600" i="1" u="sng" dirty="0">
                <a:solidFill>
                  <a:srgbClr val="0000FF"/>
                </a:solidFill>
                <a:effectLst/>
                <a:latin typeface="Times New Roman" panose="02020603050405020304" pitchFamily="18" charset="0"/>
                <a:ea typeface="Times New Roman" panose="02020603050405020304" pitchFamily="18" charset="0"/>
              </a:rPr>
              <a:t>graça</a:t>
            </a:r>
            <a:r>
              <a:rPr lang="pt-BR" sz="3600" i="1" dirty="0">
                <a:solidFill>
                  <a:srgbClr val="0000FF"/>
                </a:solidFill>
                <a:effectLst/>
                <a:latin typeface="Times New Roman" panose="02020603050405020304" pitchFamily="18" charset="0"/>
                <a:ea typeface="Times New Roman" panose="02020603050405020304" pitchFamily="18" charset="0"/>
              </a:rPr>
              <a:t> sois salvos, por meio da </a:t>
            </a:r>
            <a:r>
              <a:rPr lang="pt-BR" sz="3600" i="1" u="sng" dirty="0">
                <a:solidFill>
                  <a:srgbClr val="0000FF"/>
                </a:solidFill>
                <a:effectLst/>
                <a:latin typeface="Times New Roman" panose="02020603050405020304" pitchFamily="18" charset="0"/>
                <a:ea typeface="Times New Roman" panose="02020603050405020304" pitchFamily="18" charset="0"/>
              </a:rPr>
              <a:t>fé</a:t>
            </a:r>
            <a:r>
              <a:rPr lang="pt-BR" sz="3600" i="1" dirty="0">
                <a:solidFill>
                  <a:srgbClr val="0000FF"/>
                </a:solidFill>
                <a:effectLst/>
                <a:latin typeface="Times New Roman" panose="02020603050405020304" pitchFamily="18" charset="0"/>
                <a:ea typeface="Times New Roman" panose="02020603050405020304" pitchFamily="18" charset="0"/>
              </a:rPr>
              <a:t>, e isto não vem de vós, é </a:t>
            </a:r>
            <a:r>
              <a:rPr lang="pt-BR" sz="3600" i="1" u="sng" dirty="0">
                <a:solidFill>
                  <a:srgbClr val="0000FF"/>
                </a:solidFill>
                <a:effectLst/>
                <a:latin typeface="Times New Roman" panose="02020603050405020304" pitchFamily="18" charset="0"/>
                <a:ea typeface="Times New Roman" panose="02020603050405020304" pitchFamily="18" charset="0"/>
              </a:rPr>
              <a:t>dom</a:t>
            </a:r>
            <a:r>
              <a:rPr lang="pt-BR" sz="3600" i="1" dirty="0">
                <a:solidFill>
                  <a:srgbClr val="0000FF"/>
                </a:solidFill>
                <a:effectLst/>
                <a:latin typeface="Times New Roman" panose="02020603050405020304" pitchFamily="18" charset="0"/>
                <a:ea typeface="Times New Roman" panose="02020603050405020304" pitchFamily="18" charset="0"/>
              </a:rPr>
              <a:t> de Deus. </a:t>
            </a:r>
            <a:r>
              <a:rPr lang="pt-BR" sz="3600" i="1" u="sng" dirty="0">
                <a:solidFill>
                  <a:srgbClr val="0000FF"/>
                </a:solidFill>
                <a:effectLst/>
                <a:latin typeface="Times New Roman" panose="02020603050405020304" pitchFamily="18" charset="0"/>
                <a:ea typeface="Times New Roman" panose="02020603050405020304" pitchFamily="18" charset="0"/>
              </a:rPr>
              <a:t>Não vem das obras</a:t>
            </a:r>
            <a:r>
              <a:rPr lang="pt-BR" sz="3600" i="1" dirty="0">
                <a:solidFill>
                  <a:srgbClr val="0000FF"/>
                </a:solidFill>
                <a:effectLst/>
                <a:latin typeface="Times New Roman" panose="02020603050405020304" pitchFamily="18" charset="0"/>
                <a:ea typeface="Times New Roman" panose="02020603050405020304" pitchFamily="18" charset="0"/>
              </a:rPr>
              <a:t>, ...</a:t>
            </a:r>
            <a:r>
              <a:rPr lang="pt-BR" sz="3600" i="1" dirty="0">
                <a:solidFill>
                  <a:srgbClr val="FF0000"/>
                </a:solidFill>
                <a:effectLst/>
                <a:latin typeface="Times New Roman" panose="02020603050405020304" pitchFamily="18" charset="0"/>
                <a:ea typeface="Times New Roman" panose="02020603050405020304" pitchFamily="18" charset="0"/>
              </a:rPr>
              <a:t>”</a:t>
            </a:r>
            <a:br>
              <a:rPr lang="pt-BR" sz="3600" i="1" dirty="0">
                <a:solidFill>
                  <a:srgbClr val="FF0000"/>
                </a:solidFill>
                <a:effectLst/>
                <a:latin typeface="Times New Roman" panose="02020603050405020304" pitchFamily="18" charset="0"/>
                <a:ea typeface="Times New Roman" panose="02020603050405020304" pitchFamily="18" charset="0"/>
              </a:rPr>
            </a:br>
            <a:r>
              <a:rPr lang="pt-BR" sz="3600" i="1" dirty="0">
                <a:solidFill>
                  <a:srgbClr val="FF0000"/>
                </a:solidFill>
                <a:effectLst/>
                <a:latin typeface="Times New Roman" panose="02020603050405020304" pitchFamily="18" charset="0"/>
                <a:ea typeface="Times New Roman" panose="02020603050405020304" pitchFamily="18" charset="0"/>
              </a:rPr>
              <a:t>Crê e serás salvo. Depois, exulta na tua salvação, no teu Salvador, e que é </a:t>
            </a:r>
            <a:r>
              <a:rPr lang="pt-BR" sz="3600" i="1" u="sng" dirty="0">
                <a:solidFill>
                  <a:srgbClr val="FF0000"/>
                </a:solidFill>
                <a:effectLst/>
                <a:latin typeface="Times New Roman" panose="02020603050405020304" pitchFamily="18" charset="0"/>
                <a:ea typeface="Times New Roman" panose="02020603050405020304" pitchFamily="18" charset="0"/>
              </a:rPr>
              <a:t>ELE</a:t>
            </a:r>
            <a:r>
              <a:rPr lang="pt-BR" sz="3600" i="1" dirty="0">
                <a:solidFill>
                  <a:srgbClr val="FF0000"/>
                </a:solidFill>
                <a:effectLst/>
                <a:latin typeface="Times New Roman" panose="02020603050405020304" pitchFamily="18" charset="0"/>
                <a:ea typeface="Times New Roman" panose="02020603050405020304" pitchFamily="18" charset="0"/>
              </a:rPr>
              <a:t> quem garante que infalivelmente </a:t>
            </a:r>
            <a:r>
              <a:rPr lang="pt-BR" sz="3600" i="1" u="sng" dirty="0">
                <a:solidFill>
                  <a:srgbClr val="FF0000"/>
                </a:solidFill>
                <a:effectLst/>
                <a:latin typeface="Times New Roman" panose="02020603050405020304" pitchFamily="18" charset="0"/>
                <a:ea typeface="Times New Roman" panose="02020603050405020304" pitchFamily="18" charset="0"/>
              </a:rPr>
              <a:t>TE PRESERVARÁ</a:t>
            </a:r>
            <a:r>
              <a:rPr lang="pt-BR" sz="3600" i="1" dirty="0">
                <a:solidFill>
                  <a:srgbClr val="FF0000"/>
                </a:solidFill>
                <a:effectLst/>
                <a:latin typeface="Times New Roman" panose="02020603050405020304" pitchFamily="18" charset="0"/>
                <a:ea typeface="Times New Roman" panose="02020603050405020304" pitchFamily="18" charset="0"/>
              </a:rPr>
              <a:t> salvo </a:t>
            </a:r>
            <a:r>
              <a:rPr lang="pt-BR" sz="3600" i="1" dirty="0">
                <a:effectLst/>
                <a:latin typeface="Times New Roman" panose="02020603050405020304" pitchFamily="18" charset="0"/>
                <a:ea typeface="Times New Roman" panose="02020603050405020304" pitchFamily="18" charset="0"/>
              </a:rPr>
              <a:t>[em Jo 10:28-30 e outras muitas dezenas de versos Deus ensina que a nossa salvação é impossível de ser perdida e desfeita]</a:t>
            </a:r>
            <a:r>
              <a:rPr lang="pt-BR" sz="3600" i="1" dirty="0">
                <a:solidFill>
                  <a:srgbClr val="FF0000"/>
                </a:solidFill>
                <a:effectLst/>
                <a:latin typeface="Times New Roman" panose="02020603050405020304" pitchFamily="18" charset="0"/>
                <a:ea typeface="Times New Roman" panose="02020603050405020304" pitchFamily="18" charset="0"/>
              </a:rPr>
              <a:t>.</a:t>
            </a:r>
            <a:r>
              <a:rPr lang="pt-BR" sz="3600" dirty="0">
                <a:effectLst/>
                <a:latin typeface="Times New Roman" panose="02020603050405020304" pitchFamily="18" charset="0"/>
                <a:ea typeface="Times New Roman" panose="02020603050405020304" pitchFamily="18" charset="0"/>
              </a:rPr>
              <a:t>") Na dispensação só das igrejas locais (entre a cruz e o Arrebatamento) a B.N. da Graça é a única mensagem a ser pregada.)</a:t>
            </a:r>
            <a:endParaRPr lang="pt-BR" dirty="0"/>
          </a:p>
        </p:txBody>
      </p:sp>
    </p:spTree>
    <p:extLst>
      <p:ext uri="{BB962C8B-B14F-4D97-AF65-F5344CB8AC3E}">
        <p14:creationId xmlns:p14="http://schemas.microsoft.com/office/powerpoint/2010/main" val="926160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786456A7-F0FD-47B1-A124-549A85DD4C0E}"/>
              </a:ext>
            </a:extLst>
          </p:cNvPr>
          <p:cNvSpPr/>
          <p:nvPr/>
        </p:nvSpPr>
        <p:spPr>
          <a:xfrm>
            <a:off x="0" y="0"/>
            <a:ext cx="12192000" cy="6186309"/>
          </a:xfrm>
          <a:prstGeom prst="rect">
            <a:avLst/>
          </a:prstGeom>
        </p:spPr>
        <p:txBody>
          <a:bodyPr wrap="square">
            <a:spAutoFit/>
          </a:bodyPr>
          <a:lstStyle/>
          <a:p>
            <a:r>
              <a:rPr lang="pt-BR" sz="3600" b="1" dirty="0"/>
              <a:t>{{ 6.1. Eventos Entre O Arrebatamento E A Aliança De 7 Anos Com Muitas Nações</a:t>
            </a:r>
            <a:br>
              <a:rPr lang="pt-BR" sz="3600" b="1" dirty="0"/>
            </a:br>
            <a:endParaRPr lang="pt-BR" sz="3600" b="1" dirty="0"/>
          </a:p>
          <a:p>
            <a:r>
              <a:rPr lang="pt-BR" sz="3600" b="1" dirty="0"/>
              <a:t>6.2. Fatos Sobre Os 144.000</a:t>
            </a:r>
          </a:p>
          <a:p>
            <a:r>
              <a:rPr lang="pt-BR" sz="3600" b="1" dirty="0"/>
              <a:t>6.3. Por Que A Tribo De Dã Não Foi Escolhida Para Os 144.000? </a:t>
            </a:r>
            <a:br>
              <a:rPr lang="pt-BR" sz="3600" b="1" dirty="0"/>
            </a:br>
            <a:endParaRPr lang="pt-BR" sz="3600" b="1" dirty="0"/>
          </a:p>
          <a:p>
            <a:r>
              <a:rPr lang="pt-BR" sz="3600" b="1" dirty="0"/>
              <a:t>6.4. Por Que A Tribo De Efraim Participará Com 12.000 Dos 144.000, Sendo Contada Sob O Nome "José"? </a:t>
            </a:r>
            <a:br>
              <a:rPr lang="pt-BR" sz="3600" b="1" dirty="0"/>
            </a:br>
            <a:endParaRPr lang="pt-BR" sz="3600" b="1" dirty="0"/>
          </a:p>
          <a:p>
            <a:r>
              <a:rPr lang="pt-BR" sz="3600" b="1" dirty="0"/>
              <a:t>6.5. Os 144.000 Pregarão A Boa-Nova Do Reinar, Ou A Boa-Nova Da Graça? }}</a:t>
            </a:r>
          </a:p>
        </p:txBody>
      </p:sp>
    </p:spTree>
    <p:extLst>
      <p:ext uri="{BB962C8B-B14F-4D97-AF65-F5344CB8AC3E}">
        <p14:creationId xmlns:p14="http://schemas.microsoft.com/office/powerpoint/2010/main" val="2279818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8E2835B-C105-4014-8E91-C8D2DAAB739C}"/>
              </a:ext>
            </a:extLst>
          </p:cNvPr>
          <p:cNvSpPr/>
          <p:nvPr/>
        </p:nvSpPr>
        <p:spPr>
          <a:xfrm>
            <a:off x="0" y="1"/>
            <a:ext cx="12192000" cy="6309420"/>
          </a:xfrm>
          <a:prstGeom prst="rect">
            <a:avLst/>
          </a:prstGeom>
        </p:spPr>
        <p:txBody>
          <a:bodyPr wrap="square">
            <a:spAutoFit/>
          </a:bodyPr>
          <a:lstStyle/>
          <a:p>
            <a:r>
              <a:rPr lang="pt-BR" sz="4000" dirty="0">
                <a:latin typeface="Times New Roman" panose="02020603050405020304" pitchFamily="18" charset="0"/>
                <a:ea typeface="Times New Roman" panose="02020603050405020304" pitchFamily="18" charset="0"/>
              </a:rPr>
              <a:t>É </a:t>
            </a:r>
            <a:r>
              <a:rPr lang="pt-BR" sz="4000" b="1" u="sng" dirty="0">
                <a:latin typeface="Times New Roman" panose="02020603050405020304" pitchFamily="18" charset="0"/>
                <a:ea typeface="Times New Roman" panose="02020603050405020304" pitchFamily="18" charset="0"/>
              </a:rPr>
              <a:t>transição</a:t>
            </a:r>
            <a:r>
              <a:rPr lang="pt-BR" sz="4000" dirty="0">
                <a:latin typeface="Times New Roman" panose="02020603050405020304" pitchFamily="18" charset="0"/>
                <a:ea typeface="Times New Roman" panose="02020603050405020304" pitchFamily="18" charset="0"/>
              </a:rPr>
              <a:t> entre o Arrebatamento e o </a:t>
            </a:r>
            <a:r>
              <a:rPr lang="pt-BR" sz="4000" baseline="30000" dirty="0">
                <a:latin typeface="Times New Roman" panose="02020603050405020304" pitchFamily="18" charset="0"/>
                <a:ea typeface="Times New Roman" panose="02020603050405020304" pitchFamily="18" charset="0"/>
              </a:rPr>
              <a:t>(real)</a:t>
            </a:r>
            <a:r>
              <a:rPr lang="pt-BR" sz="4000" dirty="0">
                <a:latin typeface="Times New Roman" panose="02020603050405020304" pitchFamily="18" charset="0"/>
                <a:ea typeface="Times New Roman" panose="02020603050405020304" pitchFamily="18" charset="0"/>
              </a:rPr>
              <a:t> início da 70-SD.</a:t>
            </a:r>
            <a:br>
              <a:rPr lang="pt-BR" sz="4000" baseline="30000" dirty="0">
                <a:latin typeface="Times New Roman" panose="02020603050405020304" pitchFamily="18" charset="0"/>
                <a:ea typeface="Times New Roman" panose="02020603050405020304" pitchFamily="18" charset="0"/>
              </a:rPr>
            </a:br>
            <a:r>
              <a:rPr lang="pt-BR" sz="3600" baseline="30000" dirty="0">
                <a:latin typeface="Times New Roman" panose="02020603050405020304" pitchFamily="18" charset="0"/>
                <a:ea typeface="Times New Roman" panose="02020603050405020304" pitchFamily="18" charset="0"/>
              </a:rPr>
              <a:t>- </a:t>
            </a:r>
            <a:r>
              <a:rPr lang="pt-BR" sz="3600" dirty="0">
                <a:solidFill>
                  <a:srgbClr val="843C0C"/>
                </a:solidFill>
                <a:latin typeface="Times New Roman" panose="02020603050405020304" pitchFamily="18" charset="0"/>
                <a:ea typeface="Times New Roman" panose="02020603050405020304" pitchFamily="18" charset="0"/>
              </a:rPr>
              <a:t>Só é </a:t>
            </a:r>
            <a:r>
              <a:rPr lang="pt-BR" sz="3600" i="1" dirty="0">
                <a:solidFill>
                  <a:srgbClr val="843C0C"/>
                </a:solidFill>
                <a:latin typeface="Times New Roman" panose="02020603050405020304" pitchFamily="18" charset="0"/>
                <a:ea typeface="Times New Roman" panose="02020603050405020304" pitchFamily="18" charset="0"/>
              </a:rPr>
              <a:t>provável</a:t>
            </a:r>
            <a:r>
              <a:rPr lang="pt-BR" sz="3600" dirty="0">
                <a:solidFill>
                  <a:srgbClr val="843C0C"/>
                </a:solidFill>
                <a:latin typeface="Times New Roman" panose="02020603050405020304" pitchFamily="18" charset="0"/>
                <a:ea typeface="Times New Roman" panose="02020603050405020304" pitchFamily="18" charset="0"/>
              </a:rPr>
              <a:t>, mas é inimaginável que não haverá nem 1s dela!</a:t>
            </a:r>
            <a:br>
              <a:rPr lang="pt-BR" sz="3600" dirty="0">
                <a:solidFill>
                  <a:srgbClr val="843C0C"/>
                </a:solidFill>
                <a:latin typeface="Times New Roman" panose="02020603050405020304" pitchFamily="18" charset="0"/>
                <a:ea typeface="Times New Roman" panose="02020603050405020304" pitchFamily="18" charset="0"/>
              </a:rPr>
            </a:br>
            <a:r>
              <a:rPr lang="pt-BR" sz="3600" dirty="0">
                <a:solidFill>
                  <a:srgbClr val="843C0C"/>
                </a:solidFill>
                <a:latin typeface="Times New Roman" panose="02020603050405020304" pitchFamily="18" charset="0"/>
                <a:ea typeface="Times New Roman" panose="02020603050405020304" pitchFamily="18" charset="0"/>
              </a:rPr>
              <a:t>- Sempre houve transição entre uma dispensação e seu juízo:</a:t>
            </a:r>
            <a:br>
              <a:rPr lang="pt-BR" sz="3600" dirty="0">
                <a:solidFill>
                  <a:srgbClr val="843C0C"/>
                </a:solidFill>
                <a:latin typeface="Times New Roman" panose="02020603050405020304" pitchFamily="18" charset="0"/>
                <a:ea typeface="Times New Roman" panose="02020603050405020304" pitchFamily="18" charset="0"/>
              </a:rPr>
            </a:br>
            <a:r>
              <a:rPr lang="pt-BR" sz="3600" dirty="0">
                <a:solidFill>
                  <a:srgbClr val="843C0C"/>
                </a:solidFill>
                <a:effectLst/>
                <a:latin typeface="Times New Roman" panose="02020603050405020304" pitchFamily="18" charset="0"/>
                <a:ea typeface="Times New Roman" panose="02020603050405020304" pitchFamily="18" charset="0"/>
              </a:rPr>
              <a:t>. Exemplo: Entre Adão pecar e ser julgado: tempo angustiado, reconhecimento de ter pecado, de estar nu. Remorso, arrependimento, tentativa de se cobrir, esconder de Deus, fugir da culpa. Não mais era Dispensação da Inocência, mas ainda não era julgamento, nem Dispensação da Consciência.</a:t>
            </a:r>
            <a:br>
              <a:rPr lang="pt-BR" sz="3600" dirty="0">
                <a:solidFill>
                  <a:srgbClr val="843C0C"/>
                </a:solidFill>
                <a:effectLst/>
                <a:latin typeface="Times New Roman" panose="02020603050405020304" pitchFamily="18" charset="0"/>
                <a:ea typeface="Times New Roman" panose="02020603050405020304" pitchFamily="18" charset="0"/>
              </a:rPr>
            </a:br>
            <a:r>
              <a:rPr lang="pt-BR" sz="3600" dirty="0">
                <a:solidFill>
                  <a:srgbClr val="843C0C"/>
                </a:solidFill>
                <a:effectLst/>
                <a:latin typeface="Times New Roman" panose="02020603050405020304" pitchFamily="18" charset="0"/>
                <a:ea typeface="Times New Roman" panose="02020603050405020304" pitchFamily="18" charset="0"/>
              </a:rPr>
              <a:t>. </a:t>
            </a:r>
            <a:r>
              <a:rPr lang="pt-BR" sz="3600" dirty="0">
                <a:solidFill>
                  <a:srgbClr val="843C0C"/>
                </a:solidFill>
                <a:latin typeface="Times New Roman" panose="02020603050405020304" pitchFamily="18" charset="0"/>
                <a:ea typeface="Times New Roman" panose="02020603050405020304" pitchFamily="18" charset="0"/>
              </a:rPr>
              <a:t>Reflita sobre outros tempos de transição entre fim de dispensação – julgamento pelo fracasso da humanidade.</a:t>
            </a:r>
            <a:endParaRPr lang="pt-BR" sz="3600" dirty="0"/>
          </a:p>
        </p:txBody>
      </p:sp>
    </p:spTree>
    <p:extLst>
      <p:ext uri="{BB962C8B-B14F-4D97-AF65-F5344CB8AC3E}">
        <p14:creationId xmlns:p14="http://schemas.microsoft.com/office/powerpoint/2010/main" val="3902120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ABB51013-B122-4D28-A2FD-DC0D676AB126}"/>
              </a:ext>
            </a:extLst>
          </p:cNvPr>
          <p:cNvSpPr/>
          <p:nvPr/>
        </p:nvSpPr>
        <p:spPr>
          <a:xfrm>
            <a:off x="0" y="0"/>
            <a:ext cx="12192000" cy="646331"/>
          </a:xfrm>
          <a:prstGeom prst="rect">
            <a:avLst/>
          </a:prstGeom>
        </p:spPr>
        <p:txBody>
          <a:bodyPr wrap="square">
            <a:spAutoFit/>
          </a:bodyPr>
          <a:lstStyle/>
          <a:p>
            <a:endParaRPr lang="pt-BR" sz="3600" dirty="0"/>
          </a:p>
        </p:txBody>
      </p:sp>
      <p:sp>
        <p:nvSpPr>
          <p:cNvPr id="3" name="Retângulo 2">
            <a:extLst>
              <a:ext uri="{FF2B5EF4-FFF2-40B4-BE49-F238E27FC236}">
                <a16:creationId xmlns:a16="http://schemas.microsoft.com/office/drawing/2014/main" id="{33A2185A-3754-409A-B2C5-1F57047B2290}"/>
              </a:ext>
            </a:extLst>
          </p:cNvPr>
          <p:cNvSpPr/>
          <p:nvPr/>
        </p:nvSpPr>
        <p:spPr>
          <a:xfrm>
            <a:off x="-1" y="0"/>
            <a:ext cx="12191999" cy="5109091"/>
          </a:xfrm>
          <a:prstGeom prst="rect">
            <a:avLst/>
          </a:prstGeom>
        </p:spPr>
        <p:txBody>
          <a:bodyPr wrap="square">
            <a:spAutoFit/>
          </a:bodyPr>
          <a:lstStyle/>
          <a:p>
            <a:pPr>
              <a:spcAft>
                <a:spcPts val="0"/>
              </a:spcAft>
            </a:pPr>
            <a:r>
              <a:rPr lang="pt-BR" sz="5400" b="1" u="sng" dirty="0">
                <a:solidFill>
                  <a:srgbClr val="008000"/>
                </a:solidFill>
                <a:effectLst/>
                <a:latin typeface="Cambria" panose="02040503050406030204" pitchFamily="18" charset="0"/>
                <a:ea typeface="Times New Roman" panose="02020603050405020304" pitchFamily="18" charset="0"/>
              </a:rPr>
              <a:t>6.1. Eventos Entre O Arrebatamento E A Aliança De 7 Anos Com Muitas Nações</a:t>
            </a:r>
          </a:p>
          <a:p>
            <a:br>
              <a:rPr lang="pt-BR" sz="3600" dirty="0">
                <a:effectLst/>
                <a:latin typeface="Times New Roman" panose="02020603050405020304" pitchFamily="18" charset="0"/>
                <a:ea typeface="Times New Roman" panose="02020603050405020304" pitchFamily="18" charset="0"/>
              </a:rPr>
            </a:br>
            <a:r>
              <a:rPr lang="pt-BR" sz="3600" dirty="0">
                <a:effectLst/>
                <a:latin typeface="Times New Roman" panose="02020603050405020304" pitchFamily="18" charset="0"/>
                <a:ea typeface="Times New Roman" panose="02020603050405020304" pitchFamily="18" charset="0"/>
              </a:rPr>
              <a:t>a) Muitos (falsos cristos) VIRÃO NO NOME DO CRISTO Mt 24:5</a:t>
            </a:r>
            <a:br>
              <a:rPr lang="pt-BR" sz="3600" dirty="0">
                <a:effectLst/>
                <a:latin typeface="Times New Roman" panose="02020603050405020304" pitchFamily="18" charset="0"/>
                <a:ea typeface="Times New Roman" panose="02020603050405020304" pitchFamily="18" charset="0"/>
              </a:rPr>
            </a:br>
            <a:r>
              <a:rPr lang="pt-BR" sz="24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"Porque </a:t>
            </a:r>
            <a:r>
              <a:rPr lang="pt-BR" sz="28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muitos virão em meu nome, dizendo: Eu sou o Cristo; e enganarão a muitos." </a:t>
            </a:r>
            <a:r>
              <a:rPr lang="pt-BR" sz="24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(Mateus 24:5 ACF)</a:t>
            </a:r>
            <a:endParaRPr lang="pt-BR" sz="6600" dirty="0"/>
          </a:p>
        </p:txBody>
      </p:sp>
    </p:spTree>
    <p:extLst>
      <p:ext uri="{BB962C8B-B14F-4D97-AF65-F5344CB8AC3E}">
        <p14:creationId xmlns:p14="http://schemas.microsoft.com/office/powerpoint/2010/main" val="3983723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00E33DAB-5619-4161-B024-9FC2A274A647}"/>
              </a:ext>
            </a:extLst>
          </p:cNvPr>
          <p:cNvSpPr/>
          <p:nvPr/>
        </p:nvSpPr>
        <p:spPr>
          <a:xfrm>
            <a:off x="-1" y="0"/>
            <a:ext cx="12047621" cy="6801862"/>
          </a:xfrm>
          <a:prstGeom prst="rect">
            <a:avLst/>
          </a:prstGeom>
        </p:spPr>
        <p:txBody>
          <a:bodyPr wrap="square">
            <a:spAutoFit/>
          </a:bodyPr>
          <a:lstStyle/>
          <a:p>
            <a:r>
              <a:rPr lang="pt-BR" sz="3200" dirty="0">
                <a:effectLst/>
                <a:latin typeface="Times New Roman" panose="02020603050405020304" pitchFamily="18" charset="0"/>
                <a:ea typeface="Times New Roman" panose="02020603050405020304" pitchFamily="18" charset="0"/>
              </a:rPr>
              <a:t>b) </a:t>
            </a:r>
            <a:r>
              <a:rPr lang="pt-BR" sz="3200" b="1" dirty="0">
                <a:effectLst/>
                <a:latin typeface="Times New Roman" panose="02020603050405020304" pitchFamily="18" charset="0"/>
                <a:ea typeface="Times New Roman" panose="02020603050405020304" pitchFamily="18" charset="0"/>
              </a:rPr>
              <a:t>TODOS os não arrebatados, mas que antes haviam</a:t>
            </a:r>
            <a:r>
              <a:rPr lang="pt-BR" sz="3200" dirty="0">
                <a:effectLst/>
                <a:latin typeface="Times New Roman" panose="02020603050405020304" pitchFamily="18" charset="0"/>
                <a:ea typeface="Times New Roman" panose="02020603050405020304" pitchFamily="18" charset="0"/>
              </a:rPr>
              <a:t> ouvido e </a:t>
            </a:r>
            <a:r>
              <a:rPr lang="pt-BR" sz="3200" b="1" dirty="0">
                <a:effectLst/>
                <a:latin typeface="Times New Roman" panose="02020603050405020304" pitchFamily="18" charset="0"/>
                <a:ea typeface="Times New Roman" panose="02020603050405020304" pitchFamily="18" charset="0"/>
              </a:rPr>
              <a:t>entendido algo do </a:t>
            </a:r>
            <a:r>
              <a:rPr lang="pt-BR" sz="3200" b="1" i="1" dirty="0">
                <a:effectLst/>
                <a:latin typeface="Times New Roman" panose="02020603050405020304" pitchFamily="18" charset="0"/>
                <a:ea typeface="Times New Roman" panose="02020603050405020304" pitchFamily="18" charset="0"/>
              </a:rPr>
              <a:t>verdadeiro</a:t>
            </a:r>
            <a:r>
              <a:rPr lang="pt-BR" sz="3200" b="1" dirty="0">
                <a:effectLst/>
                <a:latin typeface="Times New Roman" panose="02020603050405020304" pitchFamily="18" charset="0"/>
                <a:ea typeface="Times New Roman" panose="02020603050405020304" pitchFamily="18" charset="0"/>
              </a:rPr>
              <a:t> </a:t>
            </a:r>
            <a:r>
              <a:rPr lang="pt-BR" sz="3200" dirty="0">
                <a:effectLst/>
                <a:latin typeface="Times New Roman" panose="02020603050405020304" pitchFamily="18" charset="0"/>
                <a:ea typeface="Times New Roman" panose="02020603050405020304" pitchFamily="18" charset="0"/>
              </a:rPr>
              <a:t>evangelho do </a:t>
            </a:r>
            <a:r>
              <a:rPr lang="pt-BR" sz="3200" i="1" dirty="0">
                <a:effectLst/>
                <a:latin typeface="Times New Roman" panose="02020603050405020304" pitchFamily="18" charset="0"/>
                <a:ea typeface="Times New Roman" panose="02020603050405020304" pitchFamily="18" charset="0"/>
              </a:rPr>
              <a:t>verdadeiro</a:t>
            </a:r>
            <a:r>
              <a:rPr lang="pt-BR" sz="3200" dirty="0">
                <a:effectLst/>
                <a:latin typeface="Times New Roman" panose="02020603050405020304" pitchFamily="18" charset="0"/>
                <a:ea typeface="Times New Roman" panose="02020603050405020304" pitchFamily="18" charset="0"/>
              </a:rPr>
              <a:t> Cristo da Bíblia (sem realmente ...), </a:t>
            </a:r>
            <a:r>
              <a:rPr lang="pt-BR" sz="3200" b="1" dirty="0">
                <a:effectLst/>
                <a:latin typeface="Times New Roman" panose="02020603050405020304" pitchFamily="18" charset="0"/>
                <a:ea typeface="Times New Roman" panose="02020603050405020304" pitchFamily="18" charset="0"/>
              </a:rPr>
              <a:t>fatal e definitivamente crerão em O Anticristo e o receberão como se fosse o verdadeiro Cristo</a:t>
            </a:r>
            <a:r>
              <a:rPr lang="pt-BR" sz="3200" dirty="0">
                <a:effectLst/>
                <a:latin typeface="Times New Roman" panose="02020603050405020304" pitchFamily="18" charset="0"/>
                <a:ea typeface="Times New Roman" panose="02020603050405020304" pitchFamily="18" charset="0"/>
              </a:rPr>
              <a:t>! 2Ts 2:9-12.</a:t>
            </a:r>
            <a:br>
              <a:rPr lang="pt-BR" sz="3200" dirty="0">
                <a:effectLst/>
                <a:latin typeface="Times New Roman" panose="02020603050405020304" pitchFamily="18" charset="0"/>
                <a:ea typeface="Times New Roman" panose="02020603050405020304" pitchFamily="18" charset="0"/>
              </a:rPr>
            </a:br>
            <a:br>
              <a:rPr lang="pt-BR" sz="3200" dirty="0">
                <a:effectLst/>
                <a:latin typeface="Times New Roman" panose="02020603050405020304" pitchFamily="18" charset="0"/>
                <a:ea typeface="Times New Roman" panose="02020603050405020304" pitchFamily="18" charset="0"/>
              </a:rPr>
            </a:br>
            <a:r>
              <a:rPr lang="pt-BR" sz="24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a:t>
            </a: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"9 A esse cuja vinda é segundo a eficácia de Satanás, com todo o poder, e sinais e prodígios de mentira, 10 E </a:t>
            </a:r>
            <a:r>
              <a:rPr lang="pt-BR" sz="3600" b="1"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com todo o engano da injustiça para os que perecem, porque não receberam o amor da verdade para se sal</a:t>
            </a: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varem. 11 E por isso </a:t>
            </a:r>
            <a:r>
              <a:rPr lang="pt-BR" sz="3600" b="1"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DEUS LHES ENVIARÁ A OPERAÇÃO DO ERRO, PARA QUE CREIAM A MENTIRA; 12 Para que sejam julgados todos os que não creram a verdade, antes tiveram prazer na iniquidade.</a:t>
            </a: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(ACF)</a:t>
            </a:r>
            <a:endParaRPr lang="pt-BR" sz="6000" dirty="0"/>
          </a:p>
        </p:txBody>
      </p:sp>
    </p:spTree>
    <p:extLst>
      <p:ext uri="{BB962C8B-B14F-4D97-AF65-F5344CB8AC3E}">
        <p14:creationId xmlns:p14="http://schemas.microsoft.com/office/powerpoint/2010/main" val="3636425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ABA190A5-A993-4FF1-950B-09DAB872AE40}"/>
              </a:ext>
            </a:extLst>
          </p:cNvPr>
          <p:cNvSpPr/>
          <p:nvPr/>
        </p:nvSpPr>
        <p:spPr>
          <a:xfrm>
            <a:off x="0" y="0"/>
            <a:ext cx="12192000" cy="6494085"/>
          </a:xfrm>
          <a:prstGeom prst="rect">
            <a:avLst/>
          </a:prstGeom>
        </p:spPr>
        <p:txBody>
          <a:bodyPr wrap="square">
            <a:spAutoFit/>
          </a:bodyPr>
          <a:lstStyle/>
          <a:p>
            <a:r>
              <a:rPr lang="pt-BR" sz="3600" dirty="0">
                <a:latin typeface="Times New Roman" panose="02020603050405020304" pitchFamily="18" charset="0"/>
                <a:ea typeface="Times New Roman" panose="02020603050405020304" pitchFamily="18" charset="0"/>
              </a:rPr>
              <a:t>c) </a:t>
            </a:r>
            <a:r>
              <a:rPr lang="pt-BR" sz="3600" b="1" dirty="0">
                <a:latin typeface="Times New Roman" panose="02020603050405020304" pitchFamily="18" charset="0"/>
                <a:ea typeface="Times New Roman" panose="02020603050405020304" pitchFamily="18" charset="0"/>
              </a:rPr>
              <a:t>144.000 judeus virgens e irrepreensíveis são convertidos por Deus, e </a:t>
            </a:r>
            <a:r>
              <a:rPr lang="pt-BR" sz="3600" baseline="30000" dirty="0">
                <a:latin typeface="Times New Roman" panose="02020603050405020304" pitchFamily="18" charset="0"/>
                <a:ea typeface="Times New Roman" panose="02020603050405020304" pitchFamily="18" charset="0"/>
              </a:rPr>
              <a:t>(mesmo que só mencionados bem depois em Ap 7; e mesmo ainda não selados, o que só ocorrerá entre os dias [1260 e 2369], ver prova no nosso capítulo 15)</a:t>
            </a:r>
            <a:r>
              <a:rPr lang="pt-BR" sz="3600" b="1" dirty="0">
                <a:latin typeface="Times New Roman" panose="02020603050405020304" pitchFamily="18" charset="0"/>
                <a:ea typeface="Times New Roman" panose="02020603050405020304" pitchFamily="18" charset="0"/>
              </a:rPr>
              <a:t> começam a pregar o Evangelho do Reinar através de todo o mundo. </a:t>
            </a:r>
            <a:r>
              <a:rPr lang="pt-BR" sz="3600" dirty="0">
                <a:latin typeface="Times New Roman" panose="02020603050405020304" pitchFamily="18" charset="0"/>
                <a:ea typeface="Times New Roman" panose="02020603050405020304" pitchFamily="18" charset="0"/>
              </a:rPr>
              <a:t>Ap 7:4-8; 14:1-5.</a:t>
            </a:r>
            <a:br>
              <a:rPr lang="pt-BR" sz="3200" dirty="0">
                <a:latin typeface="Times New Roman" panose="02020603050405020304" pitchFamily="18" charset="0"/>
                <a:ea typeface="Times New Roman" panose="02020603050405020304" pitchFamily="18" charset="0"/>
              </a:rPr>
            </a:br>
            <a:r>
              <a:rPr lang="pt-BR" sz="24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a:t>
            </a: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"4 E </a:t>
            </a:r>
            <a:r>
              <a:rPr lang="pt-BR" sz="2800" b="1"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ouvi o número dos assinalados, e eram cento e quarenta e quatro mil assinalados, de todas as tribos dos </a:t>
            </a:r>
            <a:r>
              <a:rPr lang="pt-BR" sz="2800" b="1" u="sng"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filhos de ISRAEL</a:t>
            </a: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 (Apocalipse 7:1,4-8 ACF)</a:t>
            </a:r>
            <a:b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b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"1 E olhei, e eis que estava o Cordeiro sobre o monte Sião, e com ele </a:t>
            </a:r>
            <a:r>
              <a:rPr lang="pt-BR" sz="2800" b="1"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cento e quarenta e quatro mil, </a:t>
            </a: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que</a:t>
            </a:r>
            <a:r>
              <a:rPr lang="pt-BR" sz="2800" b="1"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 em suas testas tinham escrito o nome de seu Pai</a:t>
            </a: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...4 </a:t>
            </a:r>
            <a:r>
              <a:rPr lang="pt-BR" sz="2800" b="1"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Estes são os que NÃO ESTÃO CONTAMINADOS COM MULHERES; porque são VIRGENS. Estes são os que seguem o Cordeiro para onde quer que vá </a:t>
            </a: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5 E na sua boca não se achou engano; porque são irrepreensíveis diante do trono de Deus." (Ap </a:t>
            </a:r>
            <a:r>
              <a:rPr lang="pt-BR" sz="2000" dirty="0">
                <a:latin typeface="Times New Roman" panose="02020603050405020304" pitchFamily="18" charset="0"/>
                <a:ea typeface="Times New Roman" panose="02020603050405020304" pitchFamily="18" charset="0"/>
              </a:rPr>
              <a:t>14:1-5 </a:t>
            </a: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ACF)</a:t>
            </a:r>
            <a:endParaRPr lang="pt-BR" sz="3200" dirty="0"/>
          </a:p>
        </p:txBody>
      </p:sp>
    </p:spTree>
    <p:extLst>
      <p:ext uri="{BB962C8B-B14F-4D97-AF65-F5344CB8AC3E}">
        <p14:creationId xmlns:p14="http://schemas.microsoft.com/office/powerpoint/2010/main" val="4171012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79E9E778-6B96-4589-8274-E197E7FAAAE5}"/>
              </a:ext>
            </a:extLst>
          </p:cNvPr>
          <p:cNvSpPr/>
          <p:nvPr/>
        </p:nvSpPr>
        <p:spPr>
          <a:xfrm>
            <a:off x="0" y="-147483"/>
            <a:ext cx="12192000" cy="6740307"/>
          </a:xfrm>
          <a:prstGeom prst="rect">
            <a:avLst/>
          </a:prstGeom>
        </p:spPr>
        <p:txBody>
          <a:bodyPr wrap="square">
            <a:spAutoFit/>
          </a:bodyPr>
          <a:lstStyle/>
          <a:p>
            <a:r>
              <a:rPr lang="pt-BR" sz="3600" dirty="0">
                <a:effectLst/>
                <a:latin typeface="Times New Roman" panose="02020603050405020304" pitchFamily="18" charset="0"/>
                <a:ea typeface="Times New Roman" panose="02020603050405020304" pitchFamily="18" charset="0"/>
              </a:rPr>
              <a:t>Até rigorosa prova em contrário, eu me inclino à posição de que tais 144.000 judeus virgens têm que ter sido convertidos </a:t>
            </a:r>
            <a:r>
              <a:rPr lang="pt-BR" sz="3600" b="1" u="sng" dirty="0">
                <a:effectLst/>
                <a:latin typeface="Times New Roman" panose="02020603050405020304" pitchFamily="18" charset="0"/>
                <a:ea typeface="Times New Roman" panose="02020603050405020304" pitchFamily="18" charset="0"/>
              </a:rPr>
              <a:t>antes</a:t>
            </a:r>
            <a:r>
              <a:rPr lang="pt-BR" sz="3600" dirty="0">
                <a:effectLst/>
                <a:latin typeface="Times New Roman" panose="02020603050405020304" pitchFamily="18" charset="0"/>
                <a:ea typeface="Times New Roman" panose="02020603050405020304" pitchFamily="18" charset="0"/>
              </a:rPr>
              <a:t> do dia 1 da 70-SD (dia da aliança), senão aceitariam O Anticristo, como todos os demais israelitas (Jo 5:43 + Ap 13:1-4 + 2Ts 2:9-11). </a:t>
            </a:r>
            <a:br>
              <a:rPr lang="pt-BR" sz="2800" dirty="0">
                <a:effectLst/>
                <a:latin typeface="Times New Roman" panose="02020603050405020304" pitchFamily="18" charset="0"/>
                <a:ea typeface="Times New Roman" panose="02020603050405020304" pitchFamily="18" charset="0"/>
              </a:rPr>
            </a:br>
            <a:r>
              <a:rPr lang="pt-BR" sz="3600" dirty="0">
                <a:effectLst/>
                <a:latin typeface="Segoe UI" panose="020B0502040204020203" pitchFamily="34" charset="0"/>
                <a:ea typeface="Times New Roman" panose="02020603050405020304" pitchFamily="18" charset="0"/>
              </a:rPr>
              <a:t> </a:t>
            </a:r>
            <a:r>
              <a:rPr lang="x-none" sz="2000" b="1" dirty="0">
                <a:effectLst/>
                <a:latin typeface="Segoe UI" panose="020B0502040204020203" pitchFamily="34" charset="0"/>
                <a:ea typeface="Times New Roman" panose="02020603050405020304" pitchFamily="18" charset="0"/>
              </a:rPr>
              <a:t>Jo 5:43 </a:t>
            </a:r>
            <a:r>
              <a:rPr lang="x-none" sz="2400"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Eu vim em nome de meu Pai, e não me aceitais; </a:t>
            </a:r>
            <a:r>
              <a:rPr lang="x-none" sz="2400" b="1"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se outro vier em seu próprio nome, a esse aceitareis</a:t>
            </a:r>
            <a:r>
              <a:rPr lang="x-none" sz="2400"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a:t>
            </a:r>
            <a:r>
              <a:rPr lang="x-none" sz="1000" i="1" dirty="0">
                <a:solidFill>
                  <a:srgbClr val="464646"/>
                </a:solidFill>
                <a:effectLst/>
                <a:latin typeface="Segoe UI" panose="020B0502040204020203" pitchFamily="34" charset="0"/>
                <a:ea typeface="Times New Roman" panose="02020603050405020304" pitchFamily="18" charset="0"/>
              </a:rPr>
              <a:t> ACF2007</a:t>
            </a:r>
            <a:br>
              <a:rPr lang="x-none" sz="1000" i="1" dirty="0">
                <a:solidFill>
                  <a:srgbClr val="464646"/>
                </a:solidFill>
                <a:effectLst/>
                <a:latin typeface="Segoe UI" panose="020B0502040204020203" pitchFamily="34" charset="0"/>
                <a:ea typeface="Times New Roman" panose="02020603050405020304" pitchFamily="18" charset="0"/>
              </a:rPr>
            </a:br>
            <a:r>
              <a:rPr lang="x-none" sz="1000" i="1" dirty="0">
                <a:solidFill>
                  <a:srgbClr val="464646"/>
                </a:solidFill>
                <a:effectLst/>
                <a:latin typeface="Segoe UI" panose="020B0502040204020203" pitchFamily="34" charset="0"/>
                <a:ea typeface="Times New Roman" panose="02020603050405020304" pitchFamily="18" charset="0"/>
              </a:rPr>
              <a:t> </a:t>
            </a:r>
            <a:r>
              <a:rPr lang="x-none" sz="2000" b="1" dirty="0">
                <a:solidFill>
                  <a:srgbClr val="464646"/>
                </a:solidFill>
                <a:effectLst/>
                <a:latin typeface="Segoe UI" panose="020B0502040204020203" pitchFamily="34" charset="0"/>
                <a:ea typeface="Times New Roman" panose="02020603050405020304" pitchFamily="18" charset="0"/>
              </a:rPr>
              <a:t>Ap 13:1-4 </a:t>
            </a:r>
            <a:r>
              <a:rPr lang="pt-BR" sz="1000" b="1" dirty="0">
                <a:solidFill>
                  <a:srgbClr val="FF0000"/>
                </a:solidFill>
                <a:effectLst/>
                <a:latin typeface="Segoe UI" panose="020B0502040204020203" pitchFamily="34" charset="0"/>
                <a:ea typeface="Times New Roman" panose="02020603050405020304" pitchFamily="18" charset="0"/>
              </a:rPr>
              <a:t>... </a:t>
            </a:r>
            <a:r>
              <a:rPr lang="x-none" sz="1000" b="1" dirty="0">
                <a:solidFill>
                  <a:srgbClr val="FF0000"/>
                </a:solidFill>
                <a:effectLst/>
                <a:latin typeface="Segoe UI" panose="020B0502040204020203" pitchFamily="34" charset="0"/>
                <a:ea typeface="Times New Roman" panose="02020603050405020304" pitchFamily="18" charset="0"/>
              </a:rPr>
              <a:t>3 </a:t>
            </a:r>
            <a:r>
              <a:rPr lang="x-none" sz="2400"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E vi uma das suas cabeças como ferida de morte, e </a:t>
            </a:r>
            <a:r>
              <a:rPr lang="x-none" sz="2400" b="1"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a sua chaga mortal foi curada; e toda a terra se maravilhou após a besta.</a:t>
            </a:r>
            <a:r>
              <a:rPr lang="x-none" sz="1000" b="1" dirty="0">
                <a:solidFill>
                  <a:srgbClr val="FF0000"/>
                </a:solidFill>
                <a:effectLst/>
                <a:latin typeface="Segoe UI" panose="020B0502040204020203" pitchFamily="34" charset="0"/>
                <a:ea typeface="Times New Roman" panose="02020603050405020304" pitchFamily="18" charset="0"/>
              </a:rPr>
              <a:t> 4 </a:t>
            </a:r>
            <a:r>
              <a:rPr lang="x-none" sz="2400" b="1"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E adoraram o dragão que deu à besta o seu poder; e adoraram a besta</a:t>
            </a:r>
            <a:r>
              <a:rPr lang="x-none" sz="2400"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 dizendo: Quem [</a:t>
            </a:r>
            <a:r>
              <a:rPr lang="x-none" sz="2400" i="1" dirty="0">
                <a:solidFill>
                  <a:srgbClr val="808080"/>
                </a:solidFill>
                <a:latin typeface="Kristen ITC" panose="03050502040202030202" pitchFamily="66" charset="0"/>
                <a:ea typeface="Times New Roman" panose="02020603050405020304" pitchFamily="18" charset="0"/>
                <a:cs typeface="Times New Roman" panose="02020603050405020304" pitchFamily="18" charset="0"/>
              </a:rPr>
              <a:t>é</a:t>
            </a:r>
            <a:r>
              <a:rPr lang="x-none" sz="2400" dirty="0">
                <a:solidFill>
                  <a:srgbClr val="808080"/>
                </a:solidFill>
                <a:latin typeface="Kristen ITC" panose="03050502040202030202" pitchFamily="66" charset="0"/>
                <a:ea typeface="Times New Roman" panose="02020603050405020304" pitchFamily="18" charset="0"/>
                <a:cs typeface="Times New Roman" panose="02020603050405020304" pitchFamily="18" charset="0"/>
              </a:rPr>
              <a:t>]</a:t>
            </a:r>
            <a:r>
              <a:rPr lang="x-none" sz="2400"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 semelhante à besta? Quem poderá batalhar contra ela?</a:t>
            </a:r>
            <a:r>
              <a:rPr lang="x-none" sz="1000" i="1" dirty="0">
                <a:solidFill>
                  <a:srgbClr val="464646"/>
                </a:solidFill>
                <a:effectLst/>
                <a:latin typeface="Segoe UI" panose="020B0502040204020203" pitchFamily="34" charset="0"/>
                <a:ea typeface="Times New Roman" panose="02020603050405020304" pitchFamily="18" charset="0"/>
              </a:rPr>
              <a:t> ACF2007</a:t>
            </a:r>
            <a:br>
              <a:rPr lang="x-none" sz="1000" i="1" dirty="0">
                <a:solidFill>
                  <a:srgbClr val="464646"/>
                </a:solidFill>
                <a:effectLst/>
                <a:latin typeface="Segoe UI" panose="020B0502040204020203" pitchFamily="34" charset="0"/>
                <a:ea typeface="Times New Roman" panose="02020603050405020304" pitchFamily="18" charset="0"/>
              </a:rPr>
            </a:br>
            <a:r>
              <a:rPr lang="x-none" sz="1000" i="1" dirty="0">
                <a:solidFill>
                  <a:srgbClr val="464646"/>
                </a:solidFill>
                <a:effectLst/>
                <a:latin typeface="Segoe UI" panose="020B0502040204020203" pitchFamily="34" charset="0"/>
                <a:ea typeface="Times New Roman" panose="02020603050405020304" pitchFamily="18" charset="0"/>
              </a:rPr>
              <a:t> </a:t>
            </a:r>
            <a:r>
              <a:rPr lang="x-none" sz="2000" b="1" dirty="0">
                <a:solidFill>
                  <a:srgbClr val="464646"/>
                </a:solidFill>
                <a:effectLst/>
                <a:latin typeface="Segoe UI" panose="020B0502040204020203" pitchFamily="34" charset="0"/>
                <a:ea typeface="Times New Roman" panose="02020603050405020304" pitchFamily="18" charset="0"/>
              </a:rPr>
              <a:t>2Ts 2:9-11 </a:t>
            </a:r>
            <a:r>
              <a:rPr lang="x-none" sz="1000" b="1" dirty="0">
                <a:solidFill>
                  <a:srgbClr val="FF0000"/>
                </a:solidFill>
                <a:effectLst/>
                <a:latin typeface="Segoe UI" panose="020B0502040204020203" pitchFamily="34" charset="0"/>
                <a:ea typeface="Times New Roman" panose="02020603050405020304" pitchFamily="18" charset="0"/>
              </a:rPr>
              <a:t>9 </a:t>
            </a:r>
            <a:r>
              <a:rPr lang="x-none" sz="2400" b="1"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A [</a:t>
            </a:r>
            <a:r>
              <a:rPr lang="x-none" sz="2400" b="1" i="1" dirty="0">
                <a:solidFill>
                  <a:srgbClr val="808080"/>
                </a:solidFill>
                <a:latin typeface="Kristen ITC" panose="03050502040202030202" pitchFamily="66" charset="0"/>
                <a:ea typeface="Times New Roman" panose="02020603050405020304" pitchFamily="18" charset="0"/>
                <a:cs typeface="Times New Roman" panose="02020603050405020304" pitchFamily="18" charset="0"/>
              </a:rPr>
              <a:t>esse</a:t>
            </a:r>
            <a:r>
              <a:rPr lang="x-none" sz="2400" b="1" dirty="0">
                <a:solidFill>
                  <a:srgbClr val="808080"/>
                </a:solidFill>
                <a:latin typeface="Kristen ITC" panose="03050502040202030202" pitchFamily="66" charset="0"/>
                <a:ea typeface="Times New Roman" panose="02020603050405020304" pitchFamily="18" charset="0"/>
                <a:cs typeface="Times New Roman" panose="02020603050405020304" pitchFamily="18" charset="0"/>
              </a:rPr>
              <a:t>]</a:t>
            </a:r>
            <a:r>
              <a:rPr lang="x-none" sz="2400" b="1"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 cuja vinda é segundo a eficácia de Satanás, com todo o poder, e sinais e prodígios de mentira,</a:t>
            </a:r>
            <a:r>
              <a:rPr lang="x-none" sz="1000" b="1" dirty="0">
                <a:solidFill>
                  <a:srgbClr val="FF0000"/>
                </a:solidFill>
                <a:effectLst/>
                <a:latin typeface="Segoe UI" panose="020B0502040204020203" pitchFamily="34" charset="0"/>
                <a:ea typeface="Times New Roman" panose="02020603050405020304" pitchFamily="18" charset="0"/>
              </a:rPr>
              <a:t> 10 </a:t>
            </a:r>
            <a:r>
              <a:rPr lang="x-none" sz="2400" b="1"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E com todo o engano da injustiça para os que perecem, porque não receberam o amor da verdade para se salvarem.</a:t>
            </a:r>
            <a:r>
              <a:rPr lang="x-none" sz="1000" b="1" dirty="0">
                <a:solidFill>
                  <a:srgbClr val="FF0000"/>
                </a:solidFill>
                <a:effectLst/>
                <a:latin typeface="Segoe UI" panose="020B0502040204020203" pitchFamily="34" charset="0"/>
                <a:ea typeface="Times New Roman" panose="02020603050405020304" pitchFamily="18" charset="0"/>
              </a:rPr>
              <a:t> 11 </a:t>
            </a:r>
            <a:r>
              <a:rPr lang="x-none" sz="2400" b="1"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E por isso Deus lhes enviará a operação do erro, para que creiam a mentira</a:t>
            </a:r>
            <a:r>
              <a:rPr lang="x-none" sz="2400" dirty="0">
                <a:solidFill>
                  <a:srgbClr val="0000FF"/>
                </a:solidFill>
                <a:latin typeface="Kristen ITC" panose="03050502040202030202" pitchFamily="66" charset="0"/>
                <a:ea typeface="Times New Roman" panose="02020603050405020304" pitchFamily="18" charset="0"/>
                <a:cs typeface="Times New Roman" panose="02020603050405020304" pitchFamily="18" charset="0"/>
              </a:rPr>
              <a:t>;</a:t>
            </a:r>
            <a:r>
              <a:rPr lang="x-none" sz="1000" i="1" dirty="0">
                <a:solidFill>
                  <a:srgbClr val="464646"/>
                </a:solidFill>
                <a:effectLst/>
                <a:latin typeface="Segoe UI" panose="020B0502040204020203" pitchFamily="34" charset="0"/>
                <a:ea typeface="Times New Roman" panose="02020603050405020304" pitchFamily="18" charset="0"/>
              </a:rPr>
              <a:t> ACF2007</a:t>
            </a:r>
            <a:endParaRPr lang="pt-BR" sz="3200" dirty="0"/>
          </a:p>
        </p:txBody>
      </p:sp>
    </p:spTree>
    <p:extLst>
      <p:ext uri="{BB962C8B-B14F-4D97-AF65-F5344CB8AC3E}">
        <p14:creationId xmlns:p14="http://schemas.microsoft.com/office/powerpoint/2010/main" val="2294788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E6A1FD8E-05A4-44FC-B79F-CCE1E191A581}"/>
              </a:ext>
            </a:extLst>
          </p:cNvPr>
          <p:cNvSpPr/>
          <p:nvPr/>
        </p:nvSpPr>
        <p:spPr>
          <a:xfrm>
            <a:off x="0" y="0"/>
            <a:ext cx="12192000" cy="6986528"/>
          </a:xfrm>
          <a:prstGeom prst="rect">
            <a:avLst/>
          </a:prstGeom>
        </p:spPr>
        <p:txBody>
          <a:bodyPr wrap="square">
            <a:spAutoFit/>
          </a:bodyPr>
          <a:lstStyle/>
          <a:p>
            <a:pPr>
              <a:spcAft>
                <a:spcPts val="0"/>
              </a:spcAft>
            </a:pPr>
            <a:r>
              <a:rPr lang="pt-BR" sz="3200" b="1" u="sng" dirty="0">
                <a:solidFill>
                  <a:srgbClr val="008000"/>
                </a:solidFill>
                <a:effectLst/>
                <a:latin typeface="Cambria" panose="02040503050406030204" pitchFamily="18" charset="0"/>
                <a:ea typeface="Times New Roman" panose="02020603050405020304" pitchFamily="18" charset="0"/>
              </a:rPr>
              <a:t>6.2. Fatos Sobre Os 144.000</a:t>
            </a:r>
          </a:p>
          <a:p>
            <a:r>
              <a:rPr lang="pt-BR" sz="3200" dirty="0">
                <a:solidFill>
                  <a:srgbClr val="000000"/>
                </a:solidFill>
                <a:latin typeface="Times New Roman" panose="02020603050405020304" pitchFamily="18" charset="0"/>
                <a:ea typeface="Times New Roman" panose="02020603050405020304" pitchFamily="18" charset="0"/>
              </a:rPr>
              <a:t>- Nenhuma mentira ou falsidade em suas bocas Ap 14:5;</a:t>
            </a:r>
            <a:br>
              <a:rPr lang="pt-BR" sz="3200" dirty="0">
                <a:solidFill>
                  <a:srgbClr val="000000"/>
                </a:solidFill>
                <a:latin typeface="Times New Roman" panose="02020603050405020304" pitchFamily="18" charset="0"/>
                <a:ea typeface="Times New Roman" panose="02020603050405020304" pitchFamily="18" charset="0"/>
              </a:rPr>
            </a:br>
            <a:r>
              <a:rPr lang="pt-BR" sz="3200" dirty="0">
                <a:solidFill>
                  <a:srgbClr val="000000"/>
                </a:solidFill>
                <a:latin typeface="Times New Roman" panose="02020603050405020304" pitchFamily="18" charset="0"/>
                <a:ea typeface="Times New Roman" panose="02020603050405020304" pitchFamily="18" charset="0"/>
              </a:rPr>
              <a:t>- “Escravos", "Seus escravos, os profetas", "varões- escravos de Deus" Ap 6:11;7:3;10:7;19:2;</a:t>
            </a:r>
            <a:br>
              <a:rPr lang="pt-BR" sz="3200" dirty="0">
                <a:solidFill>
                  <a:srgbClr val="000000"/>
                </a:solidFill>
                <a:latin typeface="Times New Roman" panose="02020603050405020304" pitchFamily="18" charset="0"/>
                <a:ea typeface="Times New Roman" panose="02020603050405020304" pitchFamily="18" charset="0"/>
              </a:rPr>
            </a:br>
            <a:r>
              <a:rPr lang="pt-BR" sz="3200" dirty="0">
                <a:solidFill>
                  <a:srgbClr val="000000"/>
                </a:solidFill>
                <a:latin typeface="Times New Roman" panose="02020603050405020304" pitchFamily="18" charset="0"/>
                <a:ea typeface="Times New Roman" panose="02020603050405020304" pitchFamily="18" charset="0"/>
              </a:rPr>
              <a:t>- Somente depois deles serem selados é que os 4 anjos serão ferem a terra Ap 7:3;</a:t>
            </a:r>
            <a:br>
              <a:rPr lang="pt-BR" sz="3200" dirty="0">
                <a:solidFill>
                  <a:srgbClr val="000000"/>
                </a:solidFill>
                <a:latin typeface="Times New Roman" panose="02020603050405020304" pitchFamily="18" charset="0"/>
                <a:ea typeface="Times New Roman" panose="02020603050405020304" pitchFamily="18" charset="0"/>
              </a:rPr>
            </a:br>
            <a:r>
              <a:rPr lang="pt-BR" sz="3200" dirty="0">
                <a:solidFill>
                  <a:srgbClr val="000000"/>
                </a:solidFill>
                <a:latin typeface="Times New Roman" panose="02020603050405020304" pitchFamily="18" charset="0"/>
                <a:ea typeface="Times New Roman" panose="02020603050405020304" pitchFamily="18" charset="0"/>
              </a:rPr>
              <a:t>- Apresentados a Deus como as primícias da Grande Tribulação Ap 14:4</a:t>
            </a:r>
            <a:br>
              <a:rPr lang="pt-BR" sz="3200" dirty="0">
                <a:solidFill>
                  <a:srgbClr val="000000"/>
                </a:solidFill>
                <a:latin typeface="Times New Roman" panose="02020603050405020304" pitchFamily="18" charset="0"/>
                <a:ea typeface="Times New Roman" panose="02020603050405020304" pitchFamily="18" charset="0"/>
              </a:rPr>
            </a:br>
            <a:r>
              <a:rPr lang="pt-BR" sz="3200" dirty="0">
                <a:solidFill>
                  <a:srgbClr val="000000"/>
                </a:solidFill>
                <a:latin typeface="Times New Roman" panose="02020603050405020304" pitchFamily="18" charset="0"/>
                <a:ea typeface="Times New Roman" panose="02020603050405020304" pitchFamily="18" charset="0"/>
              </a:rPr>
              <a:t>- Serão virgens Ap 14:4; </a:t>
            </a:r>
            <a:br>
              <a:rPr lang="pt-BR" sz="3200" dirty="0">
                <a:solidFill>
                  <a:srgbClr val="000000"/>
                </a:solidFill>
                <a:latin typeface="Times New Roman" panose="02020603050405020304" pitchFamily="18" charset="0"/>
                <a:ea typeface="Times New Roman" panose="02020603050405020304" pitchFamily="18" charset="0"/>
              </a:rPr>
            </a:br>
            <a:r>
              <a:rPr lang="pt-BR" sz="3200" dirty="0">
                <a:solidFill>
                  <a:srgbClr val="000000"/>
                </a:solidFill>
                <a:latin typeface="Times New Roman" panose="02020603050405020304" pitchFamily="18" charset="0"/>
                <a:ea typeface="Times New Roman" panose="02020603050405020304" pitchFamily="18" charset="0"/>
              </a:rPr>
              <a:t>- Seguem Jesus aonde quer que Ele vá Ap 14:1,4 (Milênio + eternidade?);</a:t>
            </a:r>
            <a:br>
              <a:rPr lang="pt-BR" sz="3200" dirty="0">
                <a:solidFill>
                  <a:srgbClr val="000000"/>
                </a:solidFill>
                <a:latin typeface="Times New Roman" panose="02020603050405020304" pitchFamily="18" charset="0"/>
                <a:ea typeface="Times New Roman" panose="02020603050405020304" pitchFamily="18" charset="0"/>
              </a:rPr>
            </a:br>
            <a:r>
              <a:rPr lang="pt-BR" sz="3200" dirty="0">
                <a:solidFill>
                  <a:srgbClr val="000000"/>
                </a:solidFill>
                <a:latin typeface="Times New Roman" panose="02020603050405020304" pitchFamily="18" charset="0"/>
                <a:ea typeface="Times New Roman" panose="02020603050405020304" pitchFamily="18" charset="0"/>
              </a:rPr>
              <a:t>- Serão contados, ao contrário da multidão incontável de Ap 7:5-8,9,14;</a:t>
            </a:r>
            <a:br>
              <a:rPr lang="pt-BR" sz="3200" dirty="0">
                <a:solidFill>
                  <a:srgbClr val="000000"/>
                </a:solidFill>
                <a:latin typeface="Times New Roman" panose="02020603050405020304" pitchFamily="18" charset="0"/>
                <a:ea typeface="Times New Roman" panose="02020603050405020304" pitchFamily="18" charset="0"/>
              </a:rPr>
            </a:br>
            <a:r>
              <a:rPr lang="pt-BR" sz="3200" dirty="0">
                <a:solidFill>
                  <a:srgbClr val="000000"/>
                </a:solidFill>
                <a:latin typeface="Times New Roman" panose="02020603050405020304" pitchFamily="18" charset="0"/>
                <a:ea typeface="Times New Roman" panose="02020603050405020304" pitchFamily="18" charset="0"/>
              </a:rPr>
              <a:t>- Terão um cântico (de louvor ao Cordeiro) exclusivo deles Ap 14:1,3;</a:t>
            </a:r>
            <a:br>
              <a:rPr lang="pt-BR" sz="3200" dirty="0">
                <a:solidFill>
                  <a:srgbClr val="000000"/>
                </a:solidFill>
                <a:latin typeface="Times New Roman" panose="02020603050405020304" pitchFamily="18" charset="0"/>
                <a:ea typeface="Times New Roman" panose="02020603050405020304" pitchFamily="18" charset="0"/>
              </a:rPr>
            </a:br>
            <a:r>
              <a:rPr lang="pt-BR" sz="3200" dirty="0">
                <a:solidFill>
                  <a:srgbClr val="000000"/>
                </a:solidFill>
                <a:latin typeface="Times New Roman" panose="02020603050405020304" pitchFamily="18" charset="0"/>
                <a:ea typeface="Times New Roman" panose="02020603050405020304" pitchFamily="18" charset="0"/>
              </a:rPr>
              <a:t>- Durante a 70-SD + Milênio + eternidade, os nomes do Pai e do Filho sobre suas testas Ap 14:1; 22:3,4 (nós teremos ?);</a:t>
            </a:r>
            <a:br>
              <a:rPr lang="pt-BR" sz="3200" dirty="0">
                <a:solidFill>
                  <a:srgbClr val="000000"/>
                </a:solidFill>
                <a:latin typeface="Times New Roman" panose="02020603050405020304" pitchFamily="18" charset="0"/>
                <a:ea typeface="Times New Roman" panose="02020603050405020304" pitchFamily="18" charset="0"/>
              </a:rPr>
            </a:br>
            <a:r>
              <a:rPr lang="pt-BR" sz="3200" dirty="0">
                <a:solidFill>
                  <a:srgbClr val="000000"/>
                </a:solidFill>
                <a:latin typeface="Times New Roman" panose="02020603050405020304" pitchFamily="18" charset="0"/>
                <a:ea typeface="Times New Roman" panose="02020603050405020304" pitchFamily="18" charset="0"/>
              </a:rPr>
              <a:t>- Judeus literais, descendentes biológicos de Abraão.</a:t>
            </a:r>
            <a:endParaRPr lang="pt-BR" sz="3200" dirty="0"/>
          </a:p>
        </p:txBody>
      </p:sp>
    </p:spTree>
    <p:extLst>
      <p:ext uri="{BB962C8B-B14F-4D97-AF65-F5344CB8AC3E}">
        <p14:creationId xmlns:p14="http://schemas.microsoft.com/office/powerpoint/2010/main" val="1605893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7FFDD8BC-A323-42F3-B73D-DA841BD20E5F}"/>
              </a:ext>
            </a:extLst>
          </p:cNvPr>
          <p:cNvSpPr/>
          <p:nvPr/>
        </p:nvSpPr>
        <p:spPr>
          <a:xfrm>
            <a:off x="0" y="0"/>
            <a:ext cx="12192000" cy="6801862"/>
          </a:xfrm>
          <a:prstGeom prst="rect">
            <a:avLst/>
          </a:prstGeom>
        </p:spPr>
        <p:txBody>
          <a:bodyPr wrap="square">
            <a:spAutoFit/>
          </a:bodyPr>
          <a:lstStyle/>
          <a:p>
            <a:pPr>
              <a:spcAft>
                <a:spcPts val="0"/>
              </a:spcAft>
            </a:pPr>
            <a:r>
              <a:rPr lang="pt-BR" sz="4400" dirty="0">
                <a:effectLst/>
                <a:latin typeface="Times New Roman" panose="02020603050405020304" pitchFamily="18" charset="0"/>
                <a:ea typeface="Times New Roman" panose="02020603050405020304" pitchFamily="18" charset="0"/>
              </a:rPr>
              <a:t> </a:t>
            </a:r>
            <a:r>
              <a:rPr lang="pt-BR" sz="3200" b="1" u="sng" dirty="0">
                <a:solidFill>
                  <a:srgbClr val="008000"/>
                </a:solidFill>
                <a:effectLst/>
                <a:latin typeface="Cambria" panose="02040503050406030204" pitchFamily="18" charset="0"/>
                <a:ea typeface="Times New Roman" panose="02020603050405020304" pitchFamily="18" charset="0"/>
              </a:rPr>
              <a:t>6.3. Por Que A Tribo De Dã Não Foi Escolhida Para Os 144.000?</a:t>
            </a:r>
          </a:p>
          <a:p>
            <a:r>
              <a:rPr lang="pt-BR" sz="3600" dirty="0">
                <a:solidFill>
                  <a:srgbClr val="000000"/>
                </a:solidFill>
                <a:effectLst/>
                <a:latin typeface="Times New Roman" panose="02020603050405020304" pitchFamily="18" charset="0"/>
                <a:ea typeface="Times New Roman" panose="02020603050405020304" pitchFamily="18" charset="0"/>
              </a:rPr>
              <a:t>Ap 7:4-8: </a:t>
            </a: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4) ... </a:t>
            </a:r>
            <a:r>
              <a:rPr lang="pt-BR" sz="3200" b="1"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de </a:t>
            </a:r>
            <a:r>
              <a:rPr lang="pt-BR" sz="3200" b="1" u="sng"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CADA</a:t>
            </a:r>
            <a:r>
              <a:rPr lang="pt-BR" sz="3200" b="1"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tribo </a:t>
            </a:r>
            <a:r>
              <a:rPr lang="pt-BR"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a:t>
            </a:r>
            <a:r>
              <a:rPr lang="x-none"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6) ... </a:t>
            </a:r>
            <a:r>
              <a:rPr lang="x-none" sz="3200" b="1"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da tribo de MANASSÉS, doze mil selados</a:t>
            </a:r>
            <a:r>
              <a:rPr lang="x-none" sz="20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 8) ... </a:t>
            </a:r>
            <a:r>
              <a:rPr lang="x-none" sz="3200" b="1"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 da tribo de JOSÉ, doze mil selado</a:t>
            </a:r>
            <a:r>
              <a:rPr lang="pt-BR" sz="3200" b="1"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s.</a:t>
            </a:r>
            <a:r>
              <a:rPr lang="pt-BR" sz="800" dirty="0">
                <a:solidFill>
                  <a:srgbClr val="0000FF"/>
                </a:solidFill>
                <a:effectLst/>
                <a:latin typeface="Kristen ITC" panose="03050502040202030202" pitchFamily="66" charset="0"/>
                <a:ea typeface="Times New Roman" panose="02020603050405020304" pitchFamily="18" charset="0"/>
                <a:cs typeface="Times New Roman" panose="02020603050405020304" pitchFamily="18" charset="0"/>
              </a:rPr>
              <a:t>.</a:t>
            </a:r>
            <a:br>
              <a:rPr lang="pt-BR" sz="2800" dirty="0">
                <a:solidFill>
                  <a:srgbClr val="000000"/>
                </a:solidFill>
                <a:effectLst/>
                <a:latin typeface="Times New Roman" panose="02020603050405020304" pitchFamily="18" charset="0"/>
                <a:ea typeface="Times New Roman" panose="02020603050405020304" pitchFamily="18" charset="0"/>
              </a:rPr>
            </a:br>
            <a:r>
              <a:rPr lang="pt-BR" sz="3600" dirty="0">
                <a:solidFill>
                  <a:srgbClr val="000000"/>
                </a:solidFill>
                <a:effectLst/>
                <a:latin typeface="Times New Roman" panose="02020603050405020304" pitchFamily="18" charset="0"/>
                <a:ea typeface="Times New Roman" panose="02020603050405020304" pitchFamily="18" charset="0"/>
              </a:rPr>
              <a:t>Inclui Levi </a:t>
            </a:r>
            <a:r>
              <a:rPr lang="pt-BR" sz="3600" baseline="30000" dirty="0">
                <a:solidFill>
                  <a:srgbClr val="000000"/>
                </a:solidFill>
                <a:effectLst/>
                <a:latin typeface="Times New Roman" panose="02020603050405020304" pitchFamily="18" charset="0"/>
                <a:ea typeface="Times New Roman" panose="02020603050405020304" pitchFamily="18" charset="0"/>
              </a:rPr>
              <a:t>(!)</a:t>
            </a:r>
            <a:r>
              <a:rPr lang="pt-BR" sz="3600" dirty="0">
                <a:solidFill>
                  <a:srgbClr val="000000"/>
                </a:solidFill>
                <a:effectLst/>
                <a:latin typeface="Times New Roman" panose="02020603050405020304" pitchFamily="18" charset="0"/>
                <a:ea typeface="Times New Roman" panose="02020603050405020304" pitchFamily="18" charset="0"/>
              </a:rPr>
              <a:t> e Manassés </a:t>
            </a:r>
            <a:r>
              <a:rPr lang="pt-BR" sz="3600" baseline="30000" dirty="0">
                <a:solidFill>
                  <a:srgbClr val="000000"/>
                </a:solidFill>
                <a:effectLst/>
                <a:latin typeface="Times New Roman" panose="02020603050405020304" pitchFamily="18" charset="0"/>
                <a:ea typeface="Times New Roman" panose="02020603050405020304" pitchFamily="18" charset="0"/>
              </a:rPr>
              <a:t>(1º filho de José)</a:t>
            </a:r>
            <a:r>
              <a:rPr lang="pt-BR" sz="3600" dirty="0">
                <a:solidFill>
                  <a:srgbClr val="000000"/>
                </a:solidFill>
                <a:effectLst/>
                <a:latin typeface="Times New Roman" panose="02020603050405020304" pitchFamily="18" charset="0"/>
                <a:ea typeface="Times New Roman" panose="02020603050405020304" pitchFamily="18" charset="0"/>
              </a:rPr>
              <a:t>), exclui Dã </a:t>
            </a:r>
            <a:r>
              <a:rPr lang="pt-BR" sz="3600" baseline="30000" dirty="0">
                <a:solidFill>
                  <a:srgbClr val="000000"/>
                </a:solidFill>
                <a:effectLst/>
                <a:latin typeface="Times New Roman" panose="02020603050405020304" pitchFamily="18" charset="0"/>
                <a:ea typeface="Times New Roman" panose="02020603050405020304" pitchFamily="18" charset="0"/>
              </a:rPr>
              <a:t>(!)</a:t>
            </a:r>
            <a:r>
              <a:rPr lang="pt-BR" sz="3600" dirty="0">
                <a:solidFill>
                  <a:srgbClr val="000000"/>
                </a:solidFill>
                <a:effectLst/>
                <a:latin typeface="Times New Roman" panose="02020603050405020304" pitchFamily="18" charset="0"/>
                <a:ea typeface="Times New Roman" panose="02020603050405020304" pitchFamily="18" charset="0"/>
              </a:rPr>
              <a:t> e Efraim </a:t>
            </a:r>
            <a:r>
              <a:rPr lang="pt-BR" sz="3600" baseline="30000" dirty="0">
                <a:solidFill>
                  <a:srgbClr val="000000"/>
                </a:solidFill>
                <a:effectLst/>
                <a:latin typeface="Times New Roman" panose="02020603050405020304" pitchFamily="18" charset="0"/>
                <a:ea typeface="Times New Roman" panose="02020603050405020304" pitchFamily="18" charset="0"/>
              </a:rPr>
              <a:t>( 2º filho de José, e que recebeu primazia na profecia do avô Israel)</a:t>
            </a:r>
            <a:r>
              <a:rPr lang="pt-BR" sz="3600" dirty="0">
                <a:solidFill>
                  <a:srgbClr val="000000"/>
                </a:solidFill>
                <a:effectLst/>
                <a:latin typeface="Times New Roman" panose="02020603050405020304" pitchFamily="18" charset="0"/>
                <a:ea typeface="Times New Roman" panose="02020603050405020304" pitchFamily="18" charset="0"/>
              </a:rPr>
              <a:t> para, em seu lugar, incluir o nome de seu pai José.</a:t>
            </a:r>
            <a:br>
              <a:rPr lang="pt-BR" sz="3600" dirty="0">
                <a:solidFill>
                  <a:srgbClr val="000000"/>
                </a:solidFill>
                <a:effectLst/>
                <a:latin typeface="Times New Roman" panose="02020603050405020304" pitchFamily="18" charset="0"/>
                <a:ea typeface="Times New Roman" panose="02020603050405020304" pitchFamily="18" charset="0"/>
              </a:rPr>
            </a:br>
            <a:r>
              <a:rPr lang="pt-BR" sz="3600" dirty="0">
                <a:solidFill>
                  <a:srgbClr val="000000"/>
                </a:solidFill>
                <a:effectLst/>
                <a:latin typeface="Times New Roman" panose="02020603050405020304" pitchFamily="18" charset="0"/>
                <a:ea typeface="Times New Roman" panose="02020603050405020304" pitchFamily="18" charset="0"/>
              </a:rPr>
              <a:t>Dã também fora das genealogias de 1Cr 1-9!</a:t>
            </a:r>
            <a:br>
              <a:rPr lang="pt-BR" sz="3600" dirty="0">
                <a:solidFill>
                  <a:srgbClr val="000000"/>
                </a:solidFill>
                <a:effectLst/>
                <a:latin typeface="Times New Roman" panose="02020603050405020304" pitchFamily="18" charset="0"/>
                <a:ea typeface="Times New Roman" panose="02020603050405020304" pitchFamily="18" charset="0"/>
              </a:rPr>
            </a:br>
            <a:r>
              <a:rPr lang="pt-BR" sz="3600" dirty="0">
                <a:solidFill>
                  <a:srgbClr val="000000"/>
                </a:solidFill>
                <a:effectLst/>
                <a:latin typeface="Times New Roman" panose="02020603050405020304" pitchFamily="18" charset="0"/>
                <a:ea typeface="Times New Roman" panose="02020603050405020304" pitchFamily="18" charset="0"/>
              </a:rPr>
              <a:t>Sempre se excedeu em idolatria: Jz 18:14-31 (lutou para adorar ídolos)! A mais contaminante idolatria, que continuou "até o dia do cativeiro da terra" Jz 18:30 sob os Assírios. Foi a 1ª tribo a seguir Jeroboão em idolatria. </a:t>
            </a:r>
            <a:br>
              <a:rPr lang="pt-BR" sz="3600" dirty="0">
                <a:solidFill>
                  <a:srgbClr val="000000"/>
                </a:solidFill>
                <a:effectLst/>
                <a:latin typeface="Times New Roman" panose="02020603050405020304" pitchFamily="18" charset="0"/>
                <a:ea typeface="Times New Roman" panose="02020603050405020304" pitchFamily="18" charset="0"/>
              </a:rPr>
            </a:br>
            <a:r>
              <a:rPr lang="pt-BR" sz="3600" dirty="0">
                <a:solidFill>
                  <a:srgbClr val="000000"/>
                </a:solidFill>
                <a:effectLst/>
                <a:latin typeface="Times New Roman" panose="02020603050405020304" pitchFamily="18" charset="0"/>
                <a:ea typeface="Times New Roman" panose="02020603050405020304" pitchFamily="18" charset="0"/>
              </a:rPr>
              <a:t>H</a:t>
            </a:r>
            <a:r>
              <a:rPr lang="pt-BR" sz="3600" dirty="0">
                <a:solidFill>
                  <a:srgbClr val="000000"/>
                </a:solidFill>
                <a:latin typeface="Times New Roman" panose="02020603050405020304" pitchFamily="18" charset="0"/>
                <a:ea typeface="Times New Roman" panose="02020603050405020304" pitchFamily="18" charset="0"/>
              </a:rPr>
              <a:t>averá</a:t>
            </a:r>
            <a:r>
              <a:rPr lang="pt-BR" sz="3600" dirty="0">
                <a:solidFill>
                  <a:srgbClr val="000000"/>
                </a:solidFill>
                <a:effectLst/>
                <a:latin typeface="Times New Roman" panose="02020603050405020304" pitchFamily="18" charset="0"/>
                <a:ea typeface="Times New Roman" panose="02020603050405020304" pitchFamily="18" charset="0"/>
              </a:rPr>
              <a:t> Danitas no Milênio e eternidade! Ez 48:1; Rm 11:26.</a:t>
            </a:r>
            <a:endParaRPr lang="pt-BR" dirty="0"/>
          </a:p>
        </p:txBody>
      </p:sp>
    </p:spTree>
    <p:extLst>
      <p:ext uri="{BB962C8B-B14F-4D97-AF65-F5344CB8AC3E}">
        <p14:creationId xmlns:p14="http://schemas.microsoft.com/office/powerpoint/2010/main" val="364496828"/>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1238</TotalTime>
  <Words>381</Words>
  <Application>Microsoft Office PowerPoint</Application>
  <PresentationFormat>Widescreen</PresentationFormat>
  <Paragraphs>21</Paragraphs>
  <Slides>12</Slides>
  <Notes>0</Notes>
  <HiddenSlides>0</HiddenSlides>
  <MMClips>0</MMClips>
  <ScaleCrop>false</ScaleCrop>
  <HeadingPairs>
    <vt:vector size="6" baseType="variant">
      <vt:variant>
        <vt:lpstr>Fontes usadas</vt:lpstr>
      </vt:variant>
      <vt:variant>
        <vt:i4>8</vt:i4>
      </vt:variant>
      <vt:variant>
        <vt:lpstr>Tema</vt:lpstr>
      </vt:variant>
      <vt:variant>
        <vt:i4>1</vt:i4>
      </vt:variant>
      <vt:variant>
        <vt:lpstr>Títulos de slides</vt:lpstr>
      </vt:variant>
      <vt:variant>
        <vt:i4>12</vt:i4>
      </vt:variant>
    </vt:vector>
  </HeadingPairs>
  <TitlesOfParts>
    <vt:vector size="21" baseType="lpstr">
      <vt:lpstr>Arial</vt:lpstr>
      <vt:lpstr>Calibri</vt:lpstr>
      <vt:lpstr>Calibri Light</vt:lpstr>
      <vt:lpstr>Cambria</vt:lpstr>
      <vt:lpstr>Kristen ITC</vt:lpstr>
      <vt:lpstr>Segoe UI</vt:lpstr>
      <vt:lpstr>Times New Roman</vt:lpstr>
      <vt:lpstr>Wide Latin</vt:lpstr>
      <vt:lpstr>Tema do Office</vt:lpstr>
      <vt:lpstr>6. --&gt;&gt; DIAS [Arrebatamento+1 até Aliança-1]:   Perplexidade E Caos;  144.000 Judeus Virgens São Convertidos e começam a pregar através de todo o mundo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Hélio de Menezes Silva</dc:creator>
  <cp:lastModifiedBy>Hélio de Menezes Silva</cp:lastModifiedBy>
  <cp:revision>24</cp:revision>
  <dcterms:created xsi:type="dcterms:W3CDTF">2018-01-24T20:14:28Z</dcterms:created>
  <dcterms:modified xsi:type="dcterms:W3CDTF">2018-02-12T09:18:08Z</dcterms:modified>
</cp:coreProperties>
</file>