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3B2FCB-C0B1-45DB-905F-D961783AA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16E1D07-12BF-47C3-A0CB-0B7E7F8C4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8B7B1E-2743-4524-AE20-B8AB5BF73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30B3-3545-4549-9FDF-4BB565A1BD9A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A54706-E190-42F6-8229-119CE9D63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3B743D-16F8-4A2E-92FC-6CDC3C32A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4F188-94B5-4772-88BB-4868D04C5E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08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DCD809-76FB-495B-A5C1-2BB985C92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F589FBF-3541-42D5-B1FD-A0B9F766F0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4ACBD9A-EBB1-49C8-AC0C-79FB660C1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30B3-3545-4549-9FDF-4BB565A1BD9A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ED688B0-570B-4A68-9E94-3400D89C9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60B4B26-6238-4359-A0F9-0B0BE4C21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4F188-94B5-4772-88BB-4868D04C5E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09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1682C50-2F7E-49F6-AB32-6C4811C4CF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ADCD00E-E374-41A4-BEE5-07D51C4F1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8A70FD1-C6C5-46C0-9E35-7945436DB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30B3-3545-4549-9FDF-4BB565A1BD9A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5065A5-BD17-4696-9C59-9BB8AC4A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A6E1E0-E628-4F8C-AAB4-D931AA4C0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4F188-94B5-4772-88BB-4868D04C5E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913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49791F-F271-4419-8E3D-9F84434C6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6CAE99-A5E8-45EC-B9E3-9DC6C93D6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90F4B9-383B-4CAD-991C-0B2FD7B93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30B3-3545-4549-9FDF-4BB565A1BD9A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9086D9F-4DF6-4505-9632-EE336DF43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7B454E8-F6AC-473E-A8B3-F2368C061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4F188-94B5-4772-88BB-4868D04C5E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157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0D177A-B662-459E-B520-77354975A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403A986-0A22-425D-B41A-521503188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F7CB7C-420A-43EC-AF97-A44BF0910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30B3-3545-4549-9FDF-4BB565A1BD9A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DCF9DA0-5709-4315-B940-7A579BC53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7CF9BF-6807-4440-908D-5260F7AA7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4F188-94B5-4772-88BB-4868D04C5E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0221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7EC675-5180-4D3E-8849-C6830DB20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22B634-B2C0-444D-B40B-5D87E84F4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493DC6F-DD57-43FA-8AA5-7160461751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50E67DE-5AD8-42E3-AFFA-11CB242B2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30B3-3545-4549-9FDF-4BB565A1BD9A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D91F771-3519-49D9-88F3-BCC2DE85C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3267E92-E507-43D1-A4FD-114D9D45C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4F188-94B5-4772-88BB-4868D04C5E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6577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2731EA-CDC5-499C-89C8-862F48A49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E0ED595-BE6C-4620-A367-4757DC8AC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DF339D8-990A-48E7-9488-9E8CD97FC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F532139-D044-42B0-AF16-313FD659FC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6F4E219-45AA-41C3-9A0D-D97E36E973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957E7A5-B410-43E9-B585-038443058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30B3-3545-4549-9FDF-4BB565A1BD9A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C27DAAD-CE7B-4E93-BFD4-1D51CB8E4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6B3C8B8-91A9-4EA0-AEF4-A073CD7A3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4F188-94B5-4772-88BB-4868D04C5E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59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A56719-C125-40F8-9F38-46E3C1682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572775-A128-488A-8D7B-1E2F6A678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30B3-3545-4549-9FDF-4BB565A1BD9A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19554D2-2AC4-497B-B640-B52EFFA9C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A70C5CD-8C62-4D3D-98E7-54DA4DA5D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4F188-94B5-4772-88BB-4868D04C5E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6941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A9C1F16-1391-4CDA-A307-397864C27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30B3-3545-4549-9FDF-4BB565A1BD9A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BC5828F-2CA9-4BC5-BC3D-D9F1EC5C7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562F08D-3D7C-4723-BC55-95F17F38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4F188-94B5-4772-88BB-4868D04C5E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598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B30ADB-82A1-4E84-AD5E-0BEEBA220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008D0F-A7D7-497D-A6D7-1FD8D8EEC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F696B76-43ED-4A7E-86D7-8E5EFBB1A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75D6BB1-4123-4CD9-8D03-CCFEDDC67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30B3-3545-4549-9FDF-4BB565A1BD9A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430A019-AF62-420B-8103-ABE1EFA55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6649FE9-664F-4CC1-A293-01A203C0B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4F188-94B5-4772-88BB-4868D04C5E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2525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E6FDA-AE49-491A-BE1F-79272FB2C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D20AB1F-43FF-4078-A321-48FB0F8AC4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546E4F-8256-4AF2-B208-DFA5B47ED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B6704AE-88FC-4633-AB69-3B53B596B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30B3-3545-4549-9FDF-4BB565A1BD9A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864E389-603E-4EC1-8F0F-F2D792E6C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03B7A33-DA9A-4AE8-BC07-1F836EF68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4F188-94B5-4772-88BB-4868D04C5E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8472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BA0E9B2-34ED-4862-A2A1-C9F2EA487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5C755A-EDC7-448C-A504-010FF44C2A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FD889BB-5D80-454C-A465-39A4671C0F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030B3-3545-4549-9FDF-4BB565A1BD9A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A002246-6D44-49B7-9330-07D494D493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9AAEF4-74E1-4B03-8163-3F98691067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4F188-94B5-4772-88BB-4868D04C5E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4651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1D6312-C63F-4ADE-A543-ECB7B1F8E5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386944"/>
          </a:xfrm>
        </p:spPr>
        <p:txBody>
          <a:bodyPr>
            <a:normAutofit fontScale="90000"/>
          </a:bodyPr>
          <a:lstStyle/>
          <a:p>
            <a:pPr marL="228600">
              <a:spcAft>
                <a:spcPts val="0"/>
              </a:spcAft>
            </a:pPr>
            <a:r>
              <a:rPr lang="pt-BR" b="1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2. --&gt;&gt;</a:t>
            </a:r>
            <a:r>
              <a:rPr lang="pt-BR" sz="800" b="1" u="none" strike="noStrike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Preliminar 2:</a:t>
            </a: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 Nossa Notação para Intervalos de Tempo. </a:t>
            </a:r>
            <a:b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Parênteses Dentro De Apocalipse?</a:t>
            </a:r>
            <a:b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7BE5F10-D423-43F1-9F47-3A80DD901D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386944"/>
            <a:ext cx="9144000" cy="471055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8463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1C4D5AC-2C0C-4748-9E0B-15F1F722232E}"/>
              </a:ext>
            </a:extLst>
          </p:cNvPr>
          <p:cNvSpPr/>
          <p:nvPr/>
        </p:nvSpPr>
        <p:spPr>
          <a:xfrm>
            <a:off x="0" y="0"/>
            <a:ext cx="121920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u="sng" dirty="0">
                <a:solidFill>
                  <a:srgbClr val="00B050"/>
                </a:solidFill>
              </a:rPr>
              <a:t>Notação:</a:t>
            </a:r>
            <a:br>
              <a:rPr lang="pt-BR" sz="3200" b="1" u="sng" dirty="0">
                <a:solidFill>
                  <a:srgbClr val="FF0000"/>
                </a:solidFill>
              </a:rPr>
            </a:br>
            <a:br>
              <a:rPr lang="pt-BR" sz="3200" b="1" u="sng" dirty="0">
                <a:solidFill>
                  <a:srgbClr val="FF0000"/>
                </a:solidFill>
              </a:rPr>
            </a:br>
            <a:r>
              <a:rPr lang="pt-BR" sz="3200" b="1" u="sng" dirty="0">
                <a:solidFill>
                  <a:srgbClr val="FF0000"/>
                </a:solidFill>
                <a:highlight>
                  <a:srgbClr val="FFFF00"/>
                </a:highlight>
              </a:rPr>
              <a:t>[</a:t>
            </a:r>
            <a:r>
              <a:rPr lang="pt-BR" sz="3200" dirty="0"/>
              <a:t>1000-1005</a:t>
            </a:r>
            <a:r>
              <a:rPr lang="pt-BR" sz="3200" b="1" u="sng" dirty="0">
                <a:solidFill>
                  <a:srgbClr val="FF0000"/>
                </a:solidFill>
                <a:highlight>
                  <a:srgbClr val="FFFF00"/>
                </a:highlight>
              </a:rPr>
              <a:t>]</a:t>
            </a:r>
            <a:r>
              <a:rPr lang="pt-BR" sz="3200" dirty="0"/>
              <a:t> significa "desde 1000 (</a:t>
            </a:r>
            <a:r>
              <a:rPr lang="pt-BR" sz="3200" dirty="0">
                <a:solidFill>
                  <a:srgbClr val="FF0000"/>
                </a:solidFill>
              </a:rPr>
              <a:t>inclusive</a:t>
            </a:r>
            <a:r>
              <a:rPr lang="pt-BR" sz="3200" dirty="0"/>
              <a:t>) até 1005 (</a:t>
            </a:r>
            <a:r>
              <a:rPr lang="pt-BR" sz="3200" dirty="0">
                <a:solidFill>
                  <a:srgbClr val="FF0000"/>
                </a:solidFill>
              </a:rPr>
              <a:t>inclusive</a:t>
            </a:r>
            <a:r>
              <a:rPr lang="pt-BR" sz="3200" dirty="0"/>
              <a:t>)" = {1000, 1001, 1002, 1003, 1004, 1005} </a:t>
            </a:r>
            <a:br>
              <a:rPr lang="pt-BR" sz="3200" dirty="0"/>
            </a:br>
            <a:br>
              <a:rPr lang="pt-BR" sz="3200" dirty="0"/>
            </a:br>
            <a:r>
              <a:rPr lang="pt-BR" sz="3200" b="1" u="sng" dirty="0">
                <a:solidFill>
                  <a:srgbClr val="FF0000"/>
                </a:solidFill>
                <a:highlight>
                  <a:srgbClr val="FFFF00"/>
                </a:highlight>
              </a:rPr>
              <a:t>(</a:t>
            </a:r>
            <a:r>
              <a:rPr lang="pt-BR" sz="3200" dirty="0">
                <a:solidFill>
                  <a:prstClr val="black"/>
                </a:solidFill>
              </a:rPr>
              <a:t>1000-1005</a:t>
            </a:r>
            <a:r>
              <a:rPr lang="pt-BR" sz="3200" b="1" u="sng" dirty="0">
                <a:solidFill>
                  <a:srgbClr val="FF0000"/>
                </a:solidFill>
                <a:highlight>
                  <a:srgbClr val="FFFF00"/>
                </a:highlight>
              </a:rPr>
              <a:t>)</a:t>
            </a:r>
            <a:r>
              <a:rPr lang="pt-BR" sz="3200" dirty="0">
                <a:solidFill>
                  <a:prstClr val="black"/>
                </a:solidFill>
              </a:rPr>
              <a:t> significa "desde 1000 (</a:t>
            </a:r>
            <a:r>
              <a:rPr lang="pt-BR" sz="3200" dirty="0">
                <a:solidFill>
                  <a:srgbClr val="FF0000"/>
                </a:solidFill>
              </a:rPr>
              <a:t>exclusive</a:t>
            </a:r>
            <a:r>
              <a:rPr lang="pt-BR" sz="3200" dirty="0">
                <a:solidFill>
                  <a:prstClr val="black"/>
                </a:solidFill>
              </a:rPr>
              <a:t>) até 1005 (</a:t>
            </a:r>
            <a:r>
              <a:rPr lang="pt-BR" sz="3200" dirty="0">
                <a:solidFill>
                  <a:srgbClr val="FF0000"/>
                </a:solidFill>
              </a:rPr>
              <a:t>exclusive</a:t>
            </a:r>
            <a:r>
              <a:rPr lang="pt-BR" sz="3200" dirty="0">
                <a:solidFill>
                  <a:prstClr val="black"/>
                </a:solidFill>
              </a:rPr>
              <a:t>)" = {1001, 1002, 1003, 1004}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2481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1C4D5AC-2C0C-4748-9E0B-15F1F722232E}"/>
              </a:ext>
            </a:extLst>
          </p:cNvPr>
          <p:cNvSpPr/>
          <p:nvPr/>
        </p:nvSpPr>
        <p:spPr>
          <a:xfrm>
            <a:off x="0" y="0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2.1. Entendendo Os Parênteses Dentro De Apocalipse</a:t>
            </a:r>
          </a:p>
          <a:p>
            <a:pPr>
              <a:spcAft>
                <a:spcPts val="0"/>
              </a:spcAft>
            </a:pPr>
            <a:br>
              <a:rPr lang="pt-BR" sz="2000" dirty="0"/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Cada um desses "parênteses" dá informações adicionais à cronologia geral, ou fala eventos paralelos, em outro(s) cenário(s). Semelhantemente ao processo de produzir filme: a câmara está filmando sequência cronológica </a:t>
            </a:r>
            <a:r>
              <a:rPr lang="pt-BR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abcdefg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uma estória, mas às vezes insere elementos 123 de  outra(s) estórias (talvez estas não em ordem cronológica), fica </a:t>
            </a:r>
            <a:r>
              <a:rPr lang="pt-BR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(12)</a:t>
            </a:r>
            <a:r>
              <a:rPr lang="pt-BR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cdef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(3)g. Ou está filmando a estória </a:t>
            </a:r>
            <a:r>
              <a:rPr lang="pt-BR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abcdefg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mas às vezes insere cenas 312 sem nenhuma ordem cronológica, fica a(31)</a:t>
            </a:r>
            <a:r>
              <a:rPr lang="pt-BR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bc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(2)</a:t>
            </a:r>
            <a:r>
              <a:rPr lang="pt-BR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defg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pt-BR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689738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3317CA7-76C1-402B-8506-4889E1C88EA9}"/>
              </a:ext>
            </a:extLst>
          </p:cNvPr>
          <p:cNvSpPr/>
          <p:nvPr/>
        </p:nvSpPr>
        <p:spPr>
          <a:xfrm>
            <a:off x="0" y="0"/>
            <a:ext cx="12192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pt-BR" sz="2400" dirty="0"/>
          </a:p>
          <a:p>
            <a:pPr>
              <a:spcAft>
                <a:spcPts val="0"/>
              </a:spcAft>
            </a:pP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Scofield: </a:t>
            </a:r>
            <a:r>
              <a:rPr lang="pt-BR" sz="4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"As passagens entre parênteses [no livro de Apocalipse] são:</a:t>
            </a:r>
            <a:br>
              <a:rPr lang="pt-BR" sz="4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4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O remanescente judaico e os santos da tribulação (Ap 7:1-17). </a:t>
            </a: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[Esta passagem está entre o 6</a:t>
            </a:r>
            <a:r>
              <a:rPr lang="pt-BR" sz="40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 o 7</a:t>
            </a:r>
            <a:r>
              <a:rPr lang="pt-BR" sz="40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selos, mas não necessariamente tem que ocorrer entre eles, nem no local e tempo de um, nem do outro. Fala do ministério do 144.000 Ap 7:1-8 que ministrarão durante toda a 70-SD, e fala de uma multidão inumerável de todas as nações, salva durante toda a 70-SD Ap 7:9-17.]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2447425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1C4D5AC-2C0C-4748-9E0B-15F1F722232E}"/>
              </a:ext>
            </a:extLst>
          </p:cNvPr>
          <p:cNvSpPr/>
          <p:nvPr/>
        </p:nvSpPr>
        <p:spPr>
          <a:xfrm>
            <a:off x="0" y="0"/>
            <a:ext cx="12192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O anjo, o pequeno livro, as duas testemunhas (Ap 11:1-14).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[Esta passagem está entre a 6</a:t>
            </a:r>
            <a:r>
              <a:rPr lang="pt-BR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a 7</a:t>
            </a:r>
            <a:r>
              <a:rPr lang="pt-BR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trombetas, mas não necessariamente tem que ocorrer entre elas, nem no local e tempo de uma, nem da outra. Fala do ministério das 2 testemunhas Ap 11:1-14, que começa no dia 1260, portanto antes da 6ª trombeta (o anjo do Eufrates, próximo ao final da 70-SD).]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962104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1C4D5AC-2C0C-4748-9E0B-15F1F722232E}"/>
              </a:ext>
            </a:extLst>
          </p:cNvPr>
          <p:cNvSpPr/>
          <p:nvPr/>
        </p:nvSpPr>
        <p:spPr>
          <a:xfrm>
            <a:off x="0" y="0"/>
            <a:ext cx="12192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O Cordeiro, o Remanescente, e o Evangelho eterno (Ap 14:1-13).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pt-BR" sz="3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profetizando o futuro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Ap 14:1-5 fala de o Cordeiro reinando sobre o Monte Sião (o que somente se cumprirá em Ap 20: 4-6); fala de 3 anjos Ap 14:6-12; e fala dos santos assassinados durante toda a 70-SD Ap 14:13. Portanto, não necessariamente Ap 14:1-13 tem que ocorrer após a 7ª trombeta (transição 70-SD/ Reinar Milenar Ap 11:15) e antes do que a segue, a 1ª taça de Ap 16:2 (chaga má e fétida sobre os homens)]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32511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1C4D5AC-2C0C-4748-9E0B-15F1F722232E}"/>
              </a:ext>
            </a:extLst>
          </p:cNvPr>
          <p:cNvSpPr/>
          <p:nvPr/>
        </p:nvSpPr>
        <p:spPr>
          <a:xfrm>
            <a:off x="0" y="0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O ajuntamento dos reis em Armagedom (Ap 16:13-16).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[Ap 16:12 descreve todo o julgamento da 6ª taça (o anjo que seca o rio Eufrates). Agora, os versos 13-16, ao invés de descrever eventos imediatamente seguintes, são como um zoom em um vídeo, um detalhamento, explicam que o ajuntamento dos reis da terra e de todo o mundo, para Armagedom, foi obra de 3 espíritos imundos comparados a rãs e saídos das bocas do Diabo, do Anticristo e do Falso Profeta.]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066926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1C4D5AC-2C0C-4748-9E0B-15F1F722232E}"/>
              </a:ext>
            </a:extLst>
          </p:cNvPr>
          <p:cNvSpPr/>
          <p:nvPr/>
        </p:nvSpPr>
        <p:spPr>
          <a:xfrm>
            <a:off x="0" y="0"/>
            <a:ext cx="12192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>
              <a:spcAft>
                <a:spcPts val="0"/>
              </a:spcAft>
            </a:pPr>
            <a:r>
              <a:rPr lang="pt-BR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As quatro aleluias no céu (Ap 19:1-6).</a:t>
            </a:r>
            <a:r>
              <a:rPr lang="pt-BR" sz="3600" strike="sng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[sem relação temporal com coisas sobre a terra descritas antes, em Ap 18 (destruição da Babilônia comercial), e depois, a partir de Ap 19:11 (Cristo pisa o lagar do vinho do furor e da ira de Deus, e aves são ajuntadas para, depois, se alimentar dos cadáveres dos inimigos do Cristo.)] </a:t>
            </a:r>
            <a:endParaRPr lang="pt-B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879911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1C4D5AC-2C0C-4748-9E0B-15F1F722232E}"/>
              </a:ext>
            </a:extLst>
          </p:cNvPr>
          <p:cNvSpPr/>
          <p:nvPr/>
        </p:nvSpPr>
        <p:spPr>
          <a:xfrm>
            <a:off x="0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Essas passagens não [estão cronologicamente ordenadas, e não] avançam na [cronologia, na linha de tempo da] narrativa profética. [cada uma delas não tem nenhuma relação de ordem com o que está escrito logo antes, nem com o que está escrito logo depois]. Olhando para trás e para frente, resumem os resultados alcançados e falam de resultados ainda por vir como se já tivessem vindo. Em Apocalipse 14:1, por exemplo, o Cordeiro e o Remanescente são vistos profeticamente [como se estivessem] sobre o Monte Sião, embora eles não estejam realmente lá até Ap 20: 4-6." </a:t>
            </a:r>
            <a:r>
              <a:rPr lang="en-C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Scofield Reference Bible.</a:t>
            </a:r>
            <a:br>
              <a:rPr lang="en-C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7153469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511</Words>
  <Application>Microsoft Office PowerPoint</Application>
  <PresentationFormat>Widescreen</PresentationFormat>
  <Paragraphs>12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Times New Roman</vt:lpstr>
      <vt:lpstr>Wide Latin</vt:lpstr>
      <vt:lpstr>Tema do Office</vt:lpstr>
      <vt:lpstr>2. --&gt;&gt; Preliminar 2: Nossa Notação para Intervalos de Tempo.   Parênteses Dentro De Apocalipse?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--&gt;&gt; Preliminar 2: Nossa Notação para Intervalos de Tempo </dc:title>
  <dc:creator>Hélio de Menezes Silva</dc:creator>
  <cp:lastModifiedBy>Hélio de Menezes Silva</cp:lastModifiedBy>
  <cp:revision>5</cp:revision>
  <dcterms:created xsi:type="dcterms:W3CDTF">2018-02-09T18:59:48Z</dcterms:created>
  <dcterms:modified xsi:type="dcterms:W3CDTF">2018-02-09T19:22:28Z</dcterms:modified>
</cp:coreProperties>
</file>