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74" r:id="rId9"/>
    <p:sldId id="268" r:id="rId10"/>
    <p:sldId id="267" r:id="rId11"/>
    <p:sldId id="270" r:id="rId12"/>
    <p:sldId id="266" r:id="rId13"/>
    <p:sldId id="272" r:id="rId14"/>
    <p:sldId id="273" r:id="rId15"/>
    <p:sldId id="271" r:id="rId16"/>
    <p:sldId id="277" r:id="rId17"/>
    <p:sldId id="276" r:id="rId18"/>
    <p:sldId id="278" r:id="rId19"/>
    <p:sldId id="290" r:id="rId20"/>
    <p:sldId id="280" r:id="rId21"/>
    <p:sldId id="291" r:id="rId22"/>
    <p:sldId id="279" r:id="rId23"/>
    <p:sldId id="281" r:id="rId24"/>
    <p:sldId id="292" r:id="rId25"/>
    <p:sldId id="282" r:id="rId26"/>
    <p:sldId id="275" r:id="rId27"/>
    <p:sldId id="283" r:id="rId28"/>
    <p:sldId id="284" r:id="rId29"/>
    <p:sldId id="294" r:id="rId30"/>
    <p:sldId id="293" r:id="rId31"/>
    <p:sldId id="285" r:id="rId32"/>
    <p:sldId id="298" r:id="rId33"/>
    <p:sldId id="297" r:id="rId34"/>
    <p:sldId id="299" r:id="rId35"/>
    <p:sldId id="300" r:id="rId36"/>
    <p:sldId id="296" r:id="rId37"/>
    <p:sldId id="295" r:id="rId38"/>
    <p:sldId id="286" r:id="rId39"/>
    <p:sldId id="301" r:id="rId40"/>
    <p:sldId id="302" r:id="rId41"/>
    <p:sldId id="287" r:id="rId42"/>
    <p:sldId id="305" r:id="rId43"/>
    <p:sldId id="289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2464" autoAdjust="0"/>
  </p:normalViewPr>
  <p:slideViewPr>
    <p:cSldViewPr snapToGrid="0">
      <p:cViewPr>
        <p:scale>
          <a:sx n="50" d="100"/>
          <a:sy n="50" d="100"/>
        </p:scale>
        <p:origin x="23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E8227-3364-4E29-934F-275A1D793EB5}" type="datetimeFigureOut">
              <a:rPr lang="pt-BR" smtClean="0"/>
              <a:t>30/04/2016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62F51-1705-4529-9BA0-84B9345E6A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07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7FD1-4916-4BDE-B9CA-FB73F5C6694D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51B890-0C87-4294-AC45-1BAECF3CA18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6464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1B890-0C87-4294-AC45-1BAECF3CA18E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06558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1B890-0C87-4294-AC45-1BAECF3CA18E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3341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1B890-0C87-4294-AC45-1BAECF3CA18E}" type="slidenum">
              <a:rPr lang="pt-BR" smtClean="0"/>
              <a:t>24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610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150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561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123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0690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1291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159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5585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678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77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925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1546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D6730-78D8-431C-8CA0-33515362A726}" type="datetimeFigureOut">
              <a:rPr lang="pt-BR" smtClean="0"/>
              <a:t>30/04/2016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A44E7-B4D4-473C-967A-D974F5539FE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9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lascriptura-tt.org/EclesiologiaEBatistas/BatismoComEspiritoSanto-SoEmPentecoste-Evans.ht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lascriptura-tt.org/EclesiologiaEBatistas/IgUniv-TeoriaMito-Montgomery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lascriptura-tt.org/EclesiologiaEBatistas/00Helio-index.htm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lascriptura-tt.org/SeparacaoEclesiastFundament/index.ht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_NOLINK_|_IGNORE_|VLIDX:0|verse:46.12.12|modid:ltt2009" TargetMode="External"/><Relationship Id="rId2" Type="http://schemas.openxmlformats.org/officeDocument/2006/relationships/hyperlink" Target="VLIDX:0|_VLVREF_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_NOLINK_|_IGNORE_|VLIDX:0|verse:46.12.13|modid:ltt2009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8296" y="318053"/>
            <a:ext cx="8600661" cy="319191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pt-BR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Erros De </a:t>
            </a:r>
            <a:r>
              <a:rPr lang="pt-BR" sz="5400" b="1" i="1" u="sng" dirty="0">
                <a:solidFill>
                  <a:srgbClr val="FF0000"/>
                </a:solidFill>
              </a:rPr>
              <a:t>Alguns</a:t>
            </a:r>
            <a:r>
              <a:rPr lang="pt-BR" sz="5400" b="1" dirty="0">
                <a:solidFill>
                  <a:srgbClr val="FF0000"/>
                </a:solidFill>
              </a:rPr>
              <a:t> </a:t>
            </a:r>
            <a:r>
              <a:rPr lang="pt-BR" sz="5400" b="1" strike="sngStrike" baseline="30000" dirty="0">
                <a:solidFill>
                  <a:srgbClr val="FF0000"/>
                </a:solidFill>
              </a:rPr>
              <a:t>(Os Mais Extremados)</a:t>
            </a:r>
            <a:r>
              <a:rPr lang="pt-BR" sz="5400" b="1" dirty="0">
                <a:solidFill>
                  <a:srgbClr val="FF0000"/>
                </a:solidFill>
              </a:rPr>
              <a:t> </a:t>
            </a:r>
            <a:r>
              <a:rPr lang="pt-BR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Noiva-Batista</a:t>
            </a:r>
            <a:r>
              <a:rPr lang="pt-BR" sz="5400" b="1" dirty="0">
                <a:solidFill>
                  <a:srgbClr val="FF0000"/>
                </a:solidFill>
              </a:rPr>
              <a:t> E </a:t>
            </a:r>
            <a:r>
              <a:rPr lang="pt-BR" sz="5400" b="1" dirty="0">
                <a:solidFill>
                  <a:srgbClr val="FF0000"/>
                </a:solidFill>
                <a:latin typeface="Arial Black" panose="020B0A04020102020204" pitchFamily="34" charset="0"/>
              </a:rPr>
              <a:t>Batistas-Marco</a:t>
            </a:r>
            <a:r>
              <a:rPr lang="pt-BR" sz="5400" b="1" dirty="0">
                <a:solidFill>
                  <a:srgbClr val="FF0000"/>
                </a:solidFill>
              </a:rPr>
              <a:t> </a:t>
            </a:r>
            <a:r>
              <a:rPr lang="pt-BR" sz="5400" b="1" baseline="30000" dirty="0">
                <a:solidFill>
                  <a:srgbClr val="FF0000"/>
                </a:solidFill>
              </a:rPr>
              <a:t>(Landmarkistas)</a:t>
            </a:r>
            <a:br>
              <a:rPr lang="pt-BR" sz="5400" b="1" baseline="30000" dirty="0"/>
            </a:br>
            <a:endParaRPr lang="pt-BR" sz="5400" b="1" baseline="30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8296" y="3602038"/>
            <a:ext cx="8600661" cy="2798762"/>
          </a:xfrm>
        </p:spPr>
        <p:txBody>
          <a:bodyPr>
            <a:noAutofit/>
          </a:bodyPr>
          <a:lstStyle/>
          <a:p>
            <a:r>
              <a:rPr lang="pt-BR" sz="3200" b="1" i="1" dirty="0"/>
              <a:t>Hélio de Menezes Silva</a:t>
            </a:r>
            <a:br>
              <a:rPr lang="pt-BR" sz="3200" b="1" i="1" dirty="0"/>
            </a:br>
            <a:br>
              <a:rPr lang="pt-BR" sz="3200" b="1" i="1" dirty="0"/>
            </a:br>
            <a:r>
              <a:rPr lang="pt-BR" sz="3200" b="1" i="1" dirty="0">
                <a:solidFill>
                  <a:srgbClr val="FF0000"/>
                </a:solidFill>
              </a:rPr>
              <a:t>VII Encontro Nacional em Defesa da Sã Doutrina</a:t>
            </a:r>
            <a:br>
              <a:rPr lang="pt-BR" sz="3200" i="1" dirty="0"/>
            </a:br>
            <a:br>
              <a:rPr lang="pt-BR" sz="3200" dirty="0"/>
            </a:br>
            <a:r>
              <a:rPr lang="pt-BR" sz="3200" dirty="0"/>
              <a:t>Esperança, PB. </a:t>
            </a:r>
            <a:br>
              <a:rPr lang="pt-BR" sz="3200" dirty="0"/>
            </a:br>
            <a:r>
              <a:rPr lang="pt-BR" sz="3200" dirty="0"/>
              <a:t>01.maio.2016. </a:t>
            </a:r>
          </a:p>
        </p:txBody>
      </p:sp>
    </p:spTree>
    <p:extLst>
      <p:ext uri="{BB962C8B-B14F-4D97-AF65-F5344CB8AC3E}">
        <p14:creationId xmlns:p14="http://schemas.microsoft.com/office/powerpoint/2010/main" val="1876604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(não quero discutir sobre isto agora, mas creio que </a:t>
            </a:r>
            <a:r>
              <a:rPr lang="pt-BR" sz="3600" dirty="0">
                <a:solidFill>
                  <a:srgbClr val="FF0000"/>
                </a:solidFill>
              </a:rPr>
              <a:t>esta submersão ocorreu uma só vez na História, em Pentecostes, e que, da dispensação das igrejas, todos os crentes (de salvação passada, presente ou futura) foram FEDERATIVAMENTE batizados então</a:t>
            </a:r>
            <a:r>
              <a:rPr lang="pt-BR" sz="3600" dirty="0">
                <a:solidFill>
                  <a:srgbClr val="000000"/>
                </a:solidFill>
              </a:rPr>
              <a:t>. </a:t>
            </a:r>
            <a:r>
              <a:rPr lang="pt-BR" sz="3600" dirty="0">
                <a:solidFill>
                  <a:srgbClr val="000000"/>
                </a:solidFill>
                <a:hlinkClick r:id="rId2"/>
              </a:rPr>
              <a:t>http://www.solascriptura-tt.org/EclesiologiaEBatistas/BatismoComEspiritoSanto-SoEmPentecoste-Evans.htm</a:t>
            </a:r>
            <a:r>
              <a:rPr lang="pt-BR" sz="3600" dirty="0">
                <a:solidFill>
                  <a:srgbClr val="000000"/>
                </a:solidFill>
              </a:rPr>
              <a:t>  )</a:t>
            </a:r>
          </a:p>
        </p:txBody>
      </p:sp>
    </p:spTree>
    <p:extLst>
      <p:ext uri="{BB962C8B-B14F-4D97-AF65-F5344CB8AC3E}">
        <p14:creationId xmlns:p14="http://schemas.microsoft.com/office/powerpoint/2010/main" val="832830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1.2. </a:t>
            </a:r>
            <a:r>
              <a:rPr lang="pt-BR" sz="3600" b="1" dirty="0"/>
              <a:t>Batismo</a:t>
            </a:r>
            <a:r>
              <a:rPr lang="pt-BR" sz="3600" b="1" dirty="0">
                <a:solidFill>
                  <a:srgbClr val="FF0000"/>
                </a:solidFill>
              </a:rPr>
              <a:t> (q. é só por </a:t>
            </a:r>
            <a:r>
              <a:rPr lang="pt-BR" sz="3600" b="1" u="sng" dirty="0">
                <a:solidFill>
                  <a:srgbClr val="FF0000"/>
                </a:solidFill>
              </a:rPr>
              <a:t>submersão)</a:t>
            </a:r>
            <a:r>
              <a:rPr lang="pt-BR" sz="3600" b="1" dirty="0">
                <a:solidFill>
                  <a:srgbClr val="FF0000"/>
                </a:solidFill>
              </a:rPr>
              <a:t>. </a:t>
            </a:r>
            <a:br>
              <a:rPr lang="pt-BR" sz="3600" b="1" dirty="0">
                <a:solidFill>
                  <a:srgbClr val="FF0000"/>
                </a:solidFill>
              </a:rPr>
            </a:br>
            <a:r>
              <a:rPr lang="pt-BR" sz="3600" b="1" dirty="0">
                <a:solidFill>
                  <a:srgbClr val="FF0000"/>
                </a:solidFill>
              </a:rPr>
              <a:t>Depois, </a:t>
            </a:r>
            <a:r>
              <a:rPr lang="pt-BR" sz="3600" b="1" dirty="0"/>
              <a:t>ajuntamento</a:t>
            </a:r>
            <a:r>
              <a:rPr lang="pt-BR" sz="3600" b="1" dirty="0">
                <a:solidFill>
                  <a:srgbClr val="FF0000"/>
                </a:solidFill>
              </a:rPr>
              <a:t> do submerso a uma das muitas igrejas </a:t>
            </a:r>
            <a:r>
              <a:rPr lang="pt-BR" sz="3600" b="1" u="sng" dirty="0">
                <a:solidFill>
                  <a:srgbClr val="FF0000"/>
                </a:solidFill>
              </a:rPr>
              <a:t>locais</a:t>
            </a:r>
            <a:r>
              <a:rPr lang="pt-BR" sz="3600" b="1" dirty="0">
                <a:solidFill>
                  <a:srgbClr val="FF0000"/>
                </a:solidFill>
              </a:rPr>
              <a:t>: </a:t>
            </a:r>
            <a:r>
              <a:rPr lang="pt-BR" sz="3600" u="sng" dirty="0" err="1">
                <a:solidFill>
                  <a:srgbClr val="000000"/>
                </a:solidFill>
              </a:rPr>
              <a:t>Act</a:t>
            </a:r>
            <a:r>
              <a:rPr lang="pt-BR" sz="3600" dirty="0">
                <a:solidFill>
                  <a:srgbClr val="000000"/>
                </a:solidFill>
              </a:rPr>
              <a:t> 8:36-</a:t>
            </a:r>
            <a:r>
              <a:rPr lang="pt-BR" sz="3600" u="sng" dirty="0">
                <a:solidFill>
                  <a:srgbClr val="000000"/>
                </a:solidFill>
              </a:rPr>
              <a:t>39</a:t>
            </a:r>
            <a:r>
              <a:rPr lang="pt-BR" sz="3600" dirty="0">
                <a:solidFill>
                  <a:srgbClr val="000000"/>
                </a:solidFill>
              </a:rPr>
              <a:t>; </a:t>
            </a:r>
            <a:r>
              <a:rPr lang="pt-BR" sz="3600" u="sng" dirty="0">
                <a:solidFill>
                  <a:srgbClr val="000000"/>
                </a:solidFill>
              </a:rPr>
              <a:t>2</a:t>
            </a:r>
            <a:r>
              <a:rPr lang="pt-BR" sz="3600" dirty="0">
                <a:solidFill>
                  <a:srgbClr val="000000"/>
                </a:solidFill>
              </a:rPr>
              <a:t>:37-</a:t>
            </a:r>
            <a:r>
              <a:rPr lang="pt-BR" sz="3600" u="sng" dirty="0">
                <a:solidFill>
                  <a:srgbClr val="000000"/>
                </a:solidFill>
              </a:rPr>
              <a:t>41</a:t>
            </a:r>
            <a:r>
              <a:rPr lang="pt-BR" sz="3600" dirty="0">
                <a:solidFill>
                  <a:srgbClr val="000000"/>
                </a:solidFill>
              </a:rPr>
              <a:t>-47 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b="1" dirty="0">
                <a:solidFill>
                  <a:srgbClr val="FF0000"/>
                </a:solidFill>
              </a:rPr>
              <a:t>1.3. A presença ou a ausência do batismo, </a:t>
            </a:r>
          </a:p>
          <a:p>
            <a:r>
              <a:rPr lang="pt-BR" sz="3600" b="1" dirty="0">
                <a:solidFill>
                  <a:srgbClr val="FF0000"/>
                </a:solidFill>
              </a:rPr>
              <a:t>o modo e o agente do batismo, </a:t>
            </a:r>
          </a:p>
          <a:p>
            <a:r>
              <a:rPr lang="pt-BR" sz="3600" b="1" u="sng" dirty="0">
                <a:solidFill>
                  <a:srgbClr val="FF0000"/>
                </a:solidFill>
              </a:rPr>
              <a:t>NÃO</a:t>
            </a:r>
            <a:r>
              <a:rPr lang="pt-BR" sz="3600" b="1" dirty="0">
                <a:solidFill>
                  <a:srgbClr val="FF0000"/>
                </a:solidFill>
              </a:rPr>
              <a:t> causam (interferem com) a salvação.</a:t>
            </a:r>
          </a:p>
          <a:p>
            <a:r>
              <a:rPr lang="pt-BR" sz="3600" u="sng" dirty="0">
                <a:solidFill>
                  <a:srgbClr val="000000"/>
                </a:solidFill>
              </a:rPr>
              <a:t>Lc 23:43</a:t>
            </a:r>
            <a:r>
              <a:rPr lang="pt-BR" sz="3600" dirty="0">
                <a:solidFill>
                  <a:srgbClr val="000000"/>
                </a:solidFill>
              </a:rPr>
              <a:t>; 1Co 12:2-3; 2Co 11:2; </a:t>
            </a:r>
            <a:r>
              <a:rPr lang="pt-BR" sz="3600" u="sng" dirty="0">
                <a:solidFill>
                  <a:srgbClr val="000000"/>
                </a:solidFill>
              </a:rPr>
              <a:t>Ef 5:</a:t>
            </a:r>
            <a:r>
              <a:rPr lang="pt-BR" sz="3600" dirty="0">
                <a:solidFill>
                  <a:srgbClr val="000000"/>
                </a:solidFill>
              </a:rPr>
              <a:t>25-</a:t>
            </a:r>
            <a:r>
              <a:rPr lang="pt-BR" sz="3600" u="sng" dirty="0">
                <a:solidFill>
                  <a:srgbClr val="000000"/>
                </a:solidFill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759050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1.4. Repúdio a toda organização que intenta estar acima/ ao lado da igreja local </a:t>
            </a:r>
            <a:r>
              <a:rPr lang="pt-BR" sz="3600" dirty="0">
                <a:solidFill>
                  <a:srgbClr val="000000"/>
                </a:solidFill>
              </a:rPr>
              <a:t>(o corpo de Cristo local).</a:t>
            </a:r>
          </a:p>
          <a:p>
            <a:r>
              <a:rPr lang="pt-BR" sz="3600" dirty="0">
                <a:solidFill>
                  <a:srgbClr val="000000"/>
                </a:solidFill>
              </a:rPr>
              <a:t> </a:t>
            </a:r>
          </a:p>
          <a:p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1.4.1. Aqui e agora, não há igreja universal, invisível, difusa. </a:t>
            </a:r>
            <a:r>
              <a:rPr lang="pt-BR" sz="3600" dirty="0">
                <a:solidFill>
                  <a:srgbClr val="000000"/>
                </a:solidFill>
              </a:rPr>
              <a:t>É só ver “ekklesia” em dicionário grego, significado do século 1</a:t>
            </a:r>
            <a:r>
              <a:rPr lang="pt-BR" sz="3600" dirty="0">
                <a:solidFill>
                  <a:srgbClr val="FF0000"/>
                </a:solidFill>
              </a:rPr>
              <a:t>.</a:t>
            </a:r>
            <a:br>
              <a:rPr lang="pt-BR" sz="3600" dirty="0">
                <a:solidFill>
                  <a:srgbClr val="FF0000"/>
                </a:solidFill>
              </a:rPr>
            </a:br>
            <a:r>
              <a:rPr lang="pt-BR" sz="3600" dirty="0">
                <a:solidFill>
                  <a:srgbClr val="FF0000"/>
                </a:solidFill>
              </a:rPr>
              <a:t> </a:t>
            </a:r>
            <a:br>
              <a:rPr lang="pt-BR" sz="3600" b="1" dirty="0">
                <a:solidFill>
                  <a:srgbClr val="FF0000"/>
                </a:solidFill>
              </a:rPr>
            </a:br>
            <a:r>
              <a:rPr lang="pt-BR" sz="3600" dirty="0">
                <a:solidFill>
                  <a:srgbClr val="000000"/>
                </a:solidFill>
                <a:hlinkClick r:id="rId2"/>
              </a:rPr>
              <a:t>http://www.solascriptura-tt.org/EclesiologiaEBatistas/IgUniv-TeoriaMito-Montgomery.html</a:t>
            </a:r>
            <a:r>
              <a:rPr lang="pt-BR" sz="36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968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1.4.2. Aqui e agora, só há assembleias </a:t>
            </a:r>
            <a:r>
              <a:rPr lang="pt-BR" sz="3600" b="1" u="sng" dirty="0">
                <a:solidFill>
                  <a:srgbClr val="FF0000"/>
                </a:solidFill>
              </a:rPr>
              <a:t>locais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1.4.3. Só a assembleia LOCAL (o corpo de Cristo local) </a:t>
            </a:r>
            <a:r>
              <a:rPr lang="pt-BR" sz="3600" b="1" baseline="30000" dirty="0">
                <a:solidFill>
                  <a:srgbClr val="FF0000"/>
                </a:solidFill>
              </a:rPr>
              <a:t>(ou membro autorizado por ela)</a:t>
            </a:r>
            <a:r>
              <a:rPr lang="pt-BR" sz="3600" b="1" dirty="0">
                <a:solidFill>
                  <a:srgbClr val="FF0000"/>
                </a:solidFill>
              </a:rPr>
              <a:t> pode: </a:t>
            </a:r>
            <a:br>
              <a:rPr lang="pt-BR" sz="3600" b="1" dirty="0">
                <a:solidFill>
                  <a:srgbClr val="FF0000"/>
                </a:solidFill>
              </a:rPr>
            </a:br>
            <a:r>
              <a:rPr lang="pt-BR" sz="3600" b="1" dirty="0">
                <a:solidFill>
                  <a:srgbClr val="FF0000"/>
                </a:solidFill>
              </a:rPr>
              <a:t>- publicamente batizar, </a:t>
            </a:r>
          </a:p>
          <a:p>
            <a:r>
              <a:rPr lang="pt-BR" sz="3600" b="1" dirty="0">
                <a:solidFill>
                  <a:srgbClr val="FF0000"/>
                </a:solidFill>
              </a:rPr>
              <a:t>- dar a Ceia, </a:t>
            </a:r>
          </a:p>
          <a:p>
            <a:r>
              <a:rPr lang="pt-BR" sz="3600" b="1" dirty="0">
                <a:solidFill>
                  <a:srgbClr val="FF0000"/>
                </a:solidFill>
              </a:rPr>
              <a:t>- disciplinar, e </a:t>
            </a:r>
          </a:p>
          <a:p>
            <a:r>
              <a:rPr lang="pt-BR" sz="3600" b="1" dirty="0">
                <a:solidFill>
                  <a:srgbClr val="FF0000"/>
                </a:solidFill>
              </a:rPr>
              <a:t>- proceder ordenações para tarefas.</a:t>
            </a:r>
          </a:p>
          <a:p>
            <a:r>
              <a:rPr lang="pt-BR" sz="3600" dirty="0">
                <a:solidFill>
                  <a:srgbClr val="000000"/>
                </a:solidFill>
                <a:hlinkClick r:id="rId2"/>
              </a:rPr>
              <a:t>http://www.solascriptura-tt.org/EclesiologiaEBatistas/00Helio-index.htm</a:t>
            </a:r>
            <a:r>
              <a:rPr lang="pt-BR" sz="3600" dirty="0">
                <a:solidFill>
                  <a:srgbClr val="000000"/>
                </a:solidFill>
              </a:rPr>
              <a:t>  (22 capítulos).</a:t>
            </a:r>
          </a:p>
        </p:txBody>
      </p:sp>
    </p:spTree>
    <p:extLst>
      <p:ext uri="{BB962C8B-B14F-4D97-AF65-F5344CB8AC3E}">
        <p14:creationId xmlns:p14="http://schemas.microsoft.com/office/powerpoint/2010/main" val="4009665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(NB) </a:t>
            </a:r>
            <a:r>
              <a:rPr lang="pt-BR" sz="3600" b="1" dirty="0">
                <a:solidFill>
                  <a:srgbClr val="FF0000"/>
                </a:solidFill>
              </a:rPr>
              <a:t>1.4.4. Não devemos nos unir-identificar exceto com doutrinas e práticas batistas, batistas </a:t>
            </a:r>
            <a:r>
              <a:rPr lang="pt-BR" sz="3600" b="1" u="sng" dirty="0">
                <a:solidFill>
                  <a:srgbClr val="FF0000"/>
                </a:solidFill>
              </a:rPr>
              <a:t>FIEIS</a:t>
            </a:r>
            <a:r>
              <a:rPr lang="pt-BR" sz="3600" b="1" dirty="0">
                <a:solidFill>
                  <a:srgbClr val="FF0000"/>
                </a:solidFill>
              </a:rPr>
              <a:t>.</a:t>
            </a:r>
            <a:r>
              <a:rPr lang="pt-BR" sz="3600" dirty="0">
                <a:solidFill>
                  <a:srgbClr val="000000"/>
                </a:solidFill>
              </a:rPr>
              <a:t> Leia</a:t>
            </a:r>
          </a:p>
          <a:p>
            <a:r>
              <a:rPr lang="pt-BR" sz="3600" dirty="0">
                <a:solidFill>
                  <a:srgbClr val="000000"/>
                </a:solidFill>
              </a:rPr>
              <a:t>“Axiomas da Separação”, de J. Ashbrook, e “Separando-se de Quem Não se Separa”. </a:t>
            </a:r>
            <a:r>
              <a:rPr lang="pt-BR" sz="3600" dirty="0">
                <a:solidFill>
                  <a:srgbClr val="000000"/>
                </a:solidFill>
                <a:hlinkClick r:id="rId2"/>
              </a:rPr>
              <a:t>http://www.solascriptura-tt.org/SeparacaoEclesiastFundament/index.htm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b="1" dirty="0">
                <a:solidFill>
                  <a:srgbClr val="000000"/>
                </a:solidFill>
              </a:rPr>
              <a:t>Rm 16:17-18</a:t>
            </a:r>
            <a:r>
              <a:rPr lang="pt-BR" sz="3600" dirty="0">
                <a:solidFill>
                  <a:srgbClr val="000000"/>
                </a:solidFill>
              </a:rPr>
              <a:t>; 2Co 6:14-7:1; Gl 1:6-9; </a:t>
            </a:r>
            <a:r>
              <a:rPr lang="pt-BR" sz="3600" b="1" dirty="0">
                <a:solidFill>
                  <a:srgbClr val="000000"/>
                </a:solidFill>
              </a:rPr>
              <a:t>2Ts 3:6,14</a:t>
            </a:r>
            <a:r>
              <a:rPr lang="pt-BR" sz="3600" dirty="0">
                <a:solidFill>
                  <a:srgbClr val="000000"/>
                </a:solidFill>
              </a:rPr>
              <a:t>,15; 1Tm 6:5; 2Tm 2:15-19; 3:1-5; 4:1-5; 2Jo 1:7-11</a:t>
            </a:r>
          </a:p>
        </p:txBody>
      </p:sp>
    </p:spTree>
    <p:extLst>
      <p:ext uri="{BB962C8B-B14F-4D97-AF65-F5344CB8AC3E}">
        <p14:creationId xmlns:p14="http://schemas.microsoft.com/office/powerpoint/2010/main" val="483885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u="sng" dirty="0">
                <a:solidFill>
                  <a:srgbClr val="000000"/>
                </a:solidFill>
                <a:latin typeface="Arial Black" panose="020B0A04020102020204" pitchFamily="34" charset="0"/>
              </a:rPr>
              <a:t>2) Discordâncias:</a:t>
            </a:r>
            <a:r>
              <a:rPr lang="pt-BR" sz="3600" b="1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r>
              <a:rPr lang="pt-BR" sz="3600" b="1" dirty="0">
                <a:solidFill>
                  <a:srgbClr val="FF0000"/>
                </a:solidFill>
              </a:rPr>
              <a:t>Erros de Alguns </a:t>
            </a:r>
            <a:r>
              <a:rPr lang="pt-BR" sz="3600" b="1" dirty="0">
                <a:solidFill>
                  <a:srgbClr val="000000"/>
                </a:solidFill>
              </a:rPr>
              <a:t>dos (Mais Extremados) </a:t>
            </a:r>
            <a:r>
              <a:rPr lang="pt-BR" sz="3600" b="1" dirty="0">
                <a:solidFill>
                  <a:srgbClr val="FF0000"/>
                </a:solidFill>
              </a:rPr>
              <a:t>Noiva-Batista</a:t>
            </a:r>
            <a:br>
              <a:rPr lang="pt-BR" sz="3600" b="1" dirty="0">
                <a:solidFill>
                  <a:srgbClr val="FF0000"/>
                </a:solidFill>
              </a:rPr>
            </a:br>
            <a:br>
              <a:rPr lang="pt-BR" sz="3600" b="1" dirty="0">
                <a:solidFill>
                  <a:srgbClr val="FF0000"/>
                </a:solidFill>
              </a:rPr>
            </a:br>
            <a:r>
              <a:rPr lang="pt-BR" sz="3200" dirty="0">
                <a:solidFill>
                  <a:srgbClr val="000000"/>
                </a:solidFill>
              </a:rPr>
              <a:t>- (Muito cuidado: Um costumeiro truque do Diabo: fazer líderes </a:t>
            </a:r>
            <a:r>
              <a:rPr lang="pt-BR" sz="3200" baseline="30000" dirty="0">
                <a:solidFill>
                  <a:srgbClr val="000000"/>
                </a:solidFill>
              </a:rPr>
              <a:t>[Corá, Diótrofes, ..., J. Smith, C.T. Russell, E.G. White, A. Campbell, W. Branham] </a:t>
            </a:r>
            <a:r>
              <a:rPr lang="pt-BR" sz="3200" dirty="0">
                <a:solidFill>
                  <a:srgbClr val="000000"/>
                </a:solidFill>
              </a:rPr>
              <a:t>convencerem seguidores a se </a:t>
            </a:r>
            <a:r>
              <a:rPr lang="pt-BR" sz="3200" i="1" u="sng" dirty="0">
                <a:solidFill>
                  <a:srgbClr val="000000"/>
                </a:solidFill>
              </a:rPr>
              <a:t>orgulharem</a:t>
            </a:r>
            <a:r>
              <a:rPr lang="pt-BR" sz="3200" dirty="0">
                <a:solidFill>
                  <a:srgbClr val="000000"/>
                </a:solidFill>
              </a:rPr>
              <a:t> que são a elite, especialíssimos, a nata fiel, os </a:t>
            </a:r>
            <a:r>
              <a:rPr lang="pt-BR" sz="3200" i="1" u="sng" dirty="0">
                <a:solidFill>
                  <a:srgbClr val="000000"/>
                </a:solidFill>
              </a:rPr>
              <a:t>únicos fieis</a:t>
            </a:r>
            <a:r>
              <a:rPr lang="pt-BR" sz="3200" dirty="0">
                <a:solidFill>
                  <a:srgbClr val="000000"/>
                </a:solidFill>
              </a:rPr>
              <a:t>, etc. ...)</a:t>
            </a:r>
            <a:br>
              <a:rPr lang="pt-BR" sz="3200" dirty="0">
                <a:solidFill>
                  <a:srgbClr val="000000"/>
                </a:solidFill>
              </a:rPr>
            </a:br>
            <a:r>
              <a:rPr lang="pt-BR" sz="3200" dirty="0">
                <a:solidFill>
                  <a:srgbClr val="000000"/>
                </a:solidFill>
              </a:rPr>
              <a:t>- (Muito cuidado: Somos batistas com "b" minúsculo e mero </a:t>
            </a:r>
            <a:r>
              <a:rPr lang="pt-BR" sz="3200" i="1" dirty="0">
                <a:solidFill>
                  <a:srgbClr val="000000"/>
                </a:solidFill>
              </a:rPr>
              <a:t>adjetivo</a:t>
            </a:r>
            <a:r>
              <a:rPr lang="pt-BR" sz="3200" dirty="0">
                <a:solidFill>
                  <a:srgbClr val="000000"/>
                </a:solidFill>
              </a:rPr>
              <a:t> ...; as </a:t>
            </a:r>
            <a:r>
              <a:rPr lang="pt-BR" sz="3200" i="1" dirty="0">
                <a:solidFill>
                  <a:srgbClr val="000000"/>
                </a:solidFill>
              </a:rPr>
              <a:t>melhores</a:t>
            </a:r>
            <a:r>
              <a:rPr lang="pt-BR" sz="3200" dirty="0">
                <a:solidFill>
                  <a:srgbClr val="000000"/>
                </a:solidFill>
              </a:rPr>
              <a:t> igrejas de outros grupos podem ser basicamente nossas irmãs: valdenses, ..., irmãos Plymouth, ...)</a:t>
            </a: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170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Dúvida: </a:t>
            </a:r>
            <a:r>
              <a:rPr lang="pt-BR" sz="3600" b="1" dirty="0">
                <a:solidFill>
                  <a:srgbClr val="000000"/>
                </a:solidFill>
              </a:rPr>
              <a:t>Qual o maior erro básico  das distorções dos mais extremados NB e BM:</a:t>
            </a:r>
          </a:p>
          <a:p>
            <a:r>
              <a:rPr lang="pt-BR" sz="3600" dirty="0">
                <a:solidFill>
                  <a:srgbClr val="000000"/>
                </a:solidFill>
              </a:rPr>
              <a:t>1) Só apareceram (como um SISTEMA) recentemente;</a:t>
            </a:r>
          </a:p>
          <a:p>
            <a:r>
              <a:rPr lang="pt-BR" sz="3600" dirty="0">
                <a:solidFill>
                  <a:srgbClr val="000000"/>
                </a:solidFill>
              </a:rPr>
              <a:t>2) São </a:t>
            </a:r>
            <a:r>
              <a:rPr lang="pt-BR" sz="3600" u="sng" dirty="0">
                <a:solidFill>
                  <a:srgbClr val="000000"/>
                </a:solidFill>
              </a:rPr>
              <a:t>EIS</a:t>
            </a:r>
            <a:r>
              <a:rPr lang="pt-BR" sz="3600" dirty="0">
                <a:solidFill>
                  <a:srgbClr val="000000"/>
                </a:solidFill>
              </a:rPr>
              <a:t>egese e não </a:t>
            </a:r>
            <a:r>
              <a:rPr lang="pt-BR" sz="3600" u="sng" dirty="0">
                <a:solidFill>
                  <a:srgbClr val="000000"/>
                </a:solidFill>
              </a:rPr>
              <a:t>EX</a:t>
            </a:r>
            <a:r>
              <a:rPr lang="pt-BR" sz="3600" dirty="0">
                <a:solidFill>
                  <a:srgbClr val="000000"/>
                </a:solidFill>
              </a:rPr>
              <a:t>egese;</a:t>
            </a:r>
          </a:p>
          <a:p>
            <a:r>
              <a:rPr lang="pt-BR" sz="3600" dirty="0">
                <a:solidFill>
                  <a:srgbClr val="000000"/>
                </a:solidFill>
              </a:rPr>
              <a:t>3) Ignoram diferenças entre dispensações; salvação e galardões; igrejas locais e Israel;</a:t>
            </a:r>
          </a:p>
          <a:p>
            <a:r>
              <a:rPr lang="pt-BR" sz="3600" dirty="0">
                <a:solidFill>
                  <a:srgbClr val="000000"/>
                </a:solidFill>
              </a:rPr>
              <a:t>4) Textos usados como "provas" são </a:t>
            </a:r>
            <a:r>
              <a:rPr lang="pt-BR" sz="3600" i="1" u="sng" dirty="0">
                <a:solidFill>
                  <a:srgbClr val="000000"/>
                </a:solidFill>
              </a:rPr>
              <a:t>sutis detalhezinhos</a:t>
            </a:r>
            <a:r>
              <a:rPr lang="pt-BR" sz="3600" dirty="0">
                <a:solidFill>
                  <a:srgbClr val="000000"/>
                </a:solidFill>
              </a:rPr>
              <a:t> (em oposição à </a:t>
            </a:r>
            <a:r>
              <a:rPr lang="pt-BR" sz="3600" i="1" dirty="0">
                <a:solidFill>
                  <a:srgbClr val="000000"/>
                </a:solidFill>
              </a:rPr>
              <a:t>mensagem principal</a:t>
            </a:r>
            <a:r>
              <a:rPr lang="pt-BR" sz="3600" dirty="0">
                <a:solidFill>
                  <a:srgbClr val="000000"/>
                </a:solidFill>
              </a:rPr>
              <a:t>) de </a:t>
            </a:r>
            <a:r>
              <a:rPr lang="pt-BR" sz="3600" i="1" u="sng" dirty="0">
                <a:solidFill>
                  <a:srgbClr val="FF0000"/>
                </a:solidFill>
              </a:rPr>
              <a:t>PARÁBOLAS</a:t>
            </a:r>
            <a:r>
              <a:rPr lang="pt-BR" sz="3600" dirty="0">
                <a:solidFill>
                  <a:srgbClr val="000000"/>
                </a:solidFill>
              </a:rPr>
              <a:t>!!! (</a:t>
            </a:r>
            <a:r>
              <a:rPr lang="pt-BR" sz="3600" dirty="0" err="1">
                <a:solidFill>
                  <a:srgbClr val="000000"/>
                </a:solidFill>
              </a:rPr>
              <a:t>msg</a:t>
            </a:r>
            <a:r>
              <a:rPr lang="pt-BR" sz="3600" dirty="0">
                <a:solidFill>
                  <a:srgbClr val="000000"/>
                </a:solidFill>
              </a:rPr>
              <a:t>. principal sempre é explicitada em versos diretos.)</a:t>
            </a:r>
          </a:p>
        </p:txBody>
      </p:sp>
    </p:spTree>
    <p:extLst>
      <p:ext uri="{BB962C8B-B14F-4D97-AF65-F5344CB8AC3E}">
        <p14:creationId xmlns:p14="http://schemas.microsoft.com/office/powerpoint/2010/main" val="3328083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2.1. “</a:t>
            </a:r>
            <a:r>
              <a:rPr lang="pt-BR" sz="3600" b="1" dirty="0">
                <a:solidFill>
                  <a:srgbClr val="00B050"/>
                </a:solidFill>
              </a:rPr>
              <a:t>NÃO HÁ BATISMO SENÃO EM ÁGUA</a:t>
            </a:r>
            <a:r>
              <a:rPr lang="pt-BR" sz="3600" b="1" dirty="0">
                <a:solidFill>
                  <a:srgbClr val="000000"/>
                </a:solidFill>
              </a:rPr>
              <a:t>,”</a:t>
            </a:r>
          </a:p>
          <a:p>
            <a:r>
              <a:rPr lang="pt-BR" sz="3600" dirty="0">
                <a:solidFill>
                  <a:srgbClr val="000000"/>
                </a:solidFill>
              </a:rPr>
              <a:t>dizem [todos] os Noiva-B.</a:t>
            </a:r>
          </a:p>
          <a:p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Mas a Bíblia mostra, que além do batismo nas águas, há também um batismo </a:t>
            </a:r>
            <a:r>
              <a:rPr lang="pt-BR" sz="3600" u="sng" dirty="0">
                <a:solidFill>
                  <a:srgbClr val="000000"/>
                </a:solidFill>
              </a:rPr>
              <a:t>por</a:t>
            </a:r>
            <a:r>
              <a:rPr lang="pt-BR" sz="3600" dirty="0">
                <a:solidFill>
                  <a:srgbClr val="000000"/>
                </a:solidFill>
              </a:rPr>
              <a:t> </a:t>
            </a:r>
            <a:r>
              <a:rPr lang="pt-BR" sz="3600" dirty="0">
                <a:solidFill>
                  <a:srgbClr val="FF0000"/>
                </a:solidFill>
              </a:rPr>
              <a:t>CRISTO</a:t>
            </a:r>
            <a:r>
              <a:rPr lang="pt-BR" sz="3600" dirty="0">
                <a:solidFill>
                  <a:srgbClr val="000000"/>
                </a:solidFill>
              </a:rPr>
              <a:t>, com / em / </a:t>
            </a:r>
            <a:r>
              <a:rPr lang="pt-BR" sz="3600" u="sng" dirty="0">
                <a:solidFill>
                  <a:srgbClr val="000000"/>
                </a:solidFill>
              </a:rPr>
              <a:t>dentro d</a:t>
            </a:r>
            <a:r>
              <a:rPr lang="pt-BR" sz="3600" dirty="0">
                <a:solidFill>
                  <a:srgbClr val="000000"/>
                </a:solidFill>
              </a:rPr>
              <a:t>o </a:t>
            </a:r>
            <a:r>
              <a:rPr lang="pt-BR" sz="3600" dirty="0">
                <a:solidFill>
                  <a:srgbClr val="FF0000"/>
                </a:solidFill>
              </a:rPr>
              <a:t>ESPÍRITO SANTO: </a:t>
            </a:r>
            <a:r>
              <a:rPr lang="pt-BR" sz="3600" dirty="0">
                <a:solidFill>
                  <a:srgbClr val="000000"/>
                </a:solidFill>
              </a:rPr>
              <a:t>identificação e submersão do crente para dentro do </a:t>
            </a:r>
            <a:r>
              <a:rPr lang="pt-BR" sz="3600" i="1" dirty="0">
                <a:solidFill>
                  <a:srgbClr val="FF0000"/>
                </a:solidFill>
              </a:rPr>
              <a:t>CORPO DE CRISTO</a:t>
            </a:r>
            <a:r>
              <a:rPr lang="pt-BR" sz="3600" dirty="0">
                <a:solidFill>
                  <a:srgbClr val="FF0000"/>
                </a:solidFill>
              </a:rPr>
              <a:t> </a:t>
            </a:r>
            <a:r>
              <a:rPr lang="pt-BR" sz="3600" dirty="0">
                <a:solidFill>
                  <a:srgbClr val="000000"/>
                </a:solidFill>
              </a:rPr>
              <a:t>(a assembleia local totalizada futura). </a:t>
            </a:r>
          </a:p>
          <a:p>
            <a:r>
              <a:rPr lang="pt-BR" sz="3600" strike="sngStrike" dirty="0">
                <a:solidFill>
                  <a:srgbClr val="000000"/>
                </a:solidFill>
              </a:rPr>
              <a:t>Mt 3:11; Acts 1:5</a:t>
            </a:r>
            <a:r>
              <a:rPr lang="pt-BR" sz="3600" dirty="0">
                <a:solidFill>
                  <a:srgbClr val="000000"/>
                </a:solidFill>
              </a:rPr>
              <a:t>; </a:t>
            </a:r>
            <a:r>
              <a:rPr lang="pt-BR" sz="3600" dirty="0">
                <a:solidFill>
                  <a:srgbClr val="FF0000"/>
                </a:solidFill>
              </a:rPr>
              <a:t>1Co 12:12-14 → </a:t>
            </a:r>
            <a:r>
              <a:rPr lang="pt-BR" sz="3600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5899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50"/>
            <a:r>
              <a:rPr lang="pt-BR" sz="3600" dirty="0">
                <a:solidFill>
                  <a:srgbClr val="000000"/>
                </a:solidFill>
              </a:rPr>
              <a:t>1Co 12:12-14  </a:t>
            </a:r>
            <a:r>
              <a:rPr lang="pt-BR" sz="8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2"/>
              </a:rPr>
              <a:t>12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2"/>
              </a:rPr>
              <a:t>Porque, exatamente- como o corpo um 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[</a:t>
            </a:r>
            <a:r>
              <a:rPr lang="pt-BR" sz="24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só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]</a:t>
            </a:r>
            <a:r>
              <a:rPr lang="pt-BR" sz="24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é, mas muitos membros tem, e todos os membros daquele 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UM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[</a:t>
            </a:r>
            <a:r>
              <a:rPr lang="pt-BR" sz="24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só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]</a:t>
            </a:r>
            <a:r>
              <a:rPr lang="pt-BR" sz="24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corpo, sendo muitos, são </a:t>
            </a:r>
            <a:r>
              <a:rPr lang="pt-BR" sz="2400" b="1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UM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[</a:t>
            </a:r>
            <a:r>
              <a:rPr lang="pt-BR" sz="24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só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]</a:t>
            </a:r>
            <a:r>
              <a:rPr lang="pt-BR" sz="24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corpo, assim também 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[</a:t>
            </a:r>
            <a:r>
              <a:rPr lang="pt-BR" sz="24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é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3"/>
              </a:rPr>
              <a:t>]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o Cristo.</a:t>
            </a:r>
            <a:r>
              <a:rPr lang="pt-BR" sz="24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3"/>
              </a:rPr>
              <a:t> 13 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Porque também, dentro de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UM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[</a:t>
            </a:r>
            <a:r>
              <a:rPr lang="pt-BR" sz="36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só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]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Espírito, *nós* todos para dentro de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UM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[</a:t>
            </a:r>
            <a:r>
              <a:rPr lang="pt-BR" sz="36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só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]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corpo  fomos submersos, quer judeus ou gregos, quer escravos ou livres; e todos para dentro d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[</a:t>
            </a:r>
            <a:r>
              <a:rPr lang="pt-BR" sz="36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a unidade de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]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UM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[</a:t>
            </a:r>
            <a:r>
              <a:rPr lang="pt-BR" sz="3600" i="1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só</a:t>
            </a:r>
            <a:r>
              <a:rPr lang="pt-BR" sz="3600" baseline="30000" dirty="0">
                <a:solidFill>
                  <a:srgbClr val="808080"/>
                </a:solidFill>
                <a:latin typeface="Kristen ITC" panose="03050502040202030202" pitchFamily="66" charset="0"/>
                <a:hlinkClick r:id="rId4"/>
              </a:rPr>
              <a:t>]</a:t>
            </a:r>
            <a:r>
              <a:rPr lang="pt-BR" sz="3600" baseline="300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 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Espírito fomos feitos beber.</a:t>
            </a:r>
            <a:r>
              <a:rPr lang="pt-BR" sz="36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3"/>
              </a:rPr>
              <a:t>14</a:t>
            </a:r>
            <a:r>
              <a:rPr lang="pt-BR" sz="36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3"/>
              </a:rPr>
              <a:t> </a:t>
            </a:r>
            <a:r>
              <a:rPr lang="pt-BR" sz="2400" b="1" baseline="30000" dirty="0">
                <a:solidFill>
                  <a:srgbClr val="000000"/>
                </a:solidFill>
                <a:latin typeface="Kristen ITC" panose="03050502040202030202" pitchFamily="66" charset="0"/>
                <a:hlinkClick r:id="rId4"/>
              </a:rPr>
              <a:t>P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  <a:hlinkClick r:id="rId4"/>
              </a:rPr>
              <a:t>orque também o corpo não é um 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</a:rPr>
              <a:t>[</a:t>
            </a:r>
            <a:r>
              <a:rPr lang="pt-BR" sz="2400" i="1" baseline="30000" dirty="0">
                <a:solidFill>
                  <a:srgbClr val="808080"/>
                </a:solidFill>
                <a:latin typeface="Kristen ITC" panose="03050502040202030202" pitchFamily="66" charset="0"/>
              </a:rPr>
              <a:t>só</a:t>
            </a:r>
            <a:r>
              <a:rPr lang="pt-BR" sz="2400" baseline="30000" dirty="0">
                <a:solidFill>
                  <a:srgbClr val="808080"/>
                </a:solidFill>
                <a:latin typeface="Kristen ITC" panose="03050502040202030202" pitchFamily="66" charset="0"/>
              </a:rPr>
              <a:t>]</a:t>
            </a:r>
            <a:r>
              <a:rPr lang="pt-BR" sz="2400" baseline="30000" dirty="0">
                <a:solidFill>
                  <a:srgbClr val="0000FF"/>
                </a:solidFill>
                <a:latin typeface="Kristen ITC" panose="03050502040202030202" pitchFamily="66" charset="0"/>
              </a:rPr>
              <a:t> </a:t>
            </a:r>
            <a:r>
              <a:rPr lang="pt-BR" sz="2400" dirty="0">
                <a:solidFill>
                  <a:srgbClr val="0000FF"/>
                </a:solidFill>
                <a:latin typeface="Kristen ITC" panose="03050502040202030202" pitchFamily="66" charset="0"/>
              </a:rPr>
              <a:t>membro, mas muitos.</a:t>
            </a:r>
            <a:r>
              <a:rPr lang="pt-BR" i="1" dirty="0">
                <a:solidFill>
                  <a:srgbClr val="464646"/>
                </a:solidFill>
                <a:latin typeface="Kristen ITC" panose="03050502040202030202" pitchFamily="66" charset="0"/>
              </a:rPr>
              <a:t> LTT-</a:t>
            </a:r>
          </a:p>
        </p:txBody>
      </p:sp>
    </p:spTree>
    <p:extLst>
      <p:ext uri="{BB962C8B-B14F-4D97-AF65-F5344CB8AC3E}">
        <p14:creationId xmlns:p14="http://schemas.microsoft.com/office/powerpoint/2010/main" val="7464833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Literalidade exige que esta “submersão para dentro de um [só] Espírito” </a:t>
            </a:r>
            <a:r>
              <a:rPr lang="pt-BR" sz="3600" u="sng" dirty="0">
                <a:solidFill>
                  <a:srgbClr val="FF0000"/>
                </a:solidFill>
              </a:rPr>
              <a:t>NÃO</a:t>
            </a:r>
            <a:r>
              <a:rPr lang="pt-BR" sz="3600" dirty="0">
                <a:solidFill>
                  <a:srgbClr val="FF0000"/>
                </a:solidFill>
              </a:rPr>
              <a:t> seja nas águas</a:t>
            </a:r>
            <a:r>
              <a:rPr lang="pt-BR" sz="3600" dirty="0">
                <a:solidFill>
                  <a:srgbClr val="000000"/>
                </a:solidFill>
              </a:rPr>
              <a:t>, nem tipológica- simbólica: do mesmo modo que, em "para dentro de UM [só] corpo", o numeral "UM" é literal, não significa "um tipo- símbolo de milhões de corpos (igrejas locais, ou cristos)”, nem “uma instituição- categoria- conceito"; E, em "para- dentro- de UM [só] Espírito", o numeral "UM" é literal, não significa "um símbolo de milhões de espíritos ou uma instituição- categoria- conceito."</a:t>
            </a:r>
          </a:p>
        </p:txBody>
      </p:sp>
    </p:spTree>
    <p:extLst>
      <p:ext uri="{BB962C8B-B14F-4D97-AF65-F5344CB8AC3E}">
        <p14:creationId xmlns:p14="http://schemas.microsoft.com/office/powerpoint/2010/main" val="1720730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41540" y="258792"/>
            <a:ext cx="8540151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800" b="1" dirty="0">
                <a:solidFill>
                  <a:srgbClr val="FF0000"/>
                </a:solidFill>
              </a:rPr>
              <a:t>- </a:t>
            </a:r>
            <a:r>
              <a:rPr lang="pt-BR" sz="3800" b="1" dirty="0">
                <a:solidFill>
                  <a:srgbClr val="FF0000"/>
                </a:solidFill>
                <a:latin typeface="Arial Black" panose="020B0A04020102020204" pitchFamily="34" charset="0"/>
              </a:rPr>
              <a:t>Baptist </a:t>
            </a:r>
            <a:r>
              <a:rPr lang="pt-BR" sz="3800" b="1" dirty="0" err="1">
                <a:solidFill>
                  <a:srgbClr val="FF0000"/>
                </a:solidFill>
                <a:latin typeface="Arial Black" panose="020B0A04020102020204" pitchFamily="34" charset="0"/>
              </a:rPr>
              <a:t>Briders</a:t>
            </a:r>
            <a:r>
              <a:rPr lang="pt-BR" sz="3800" b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pt-BR" sz="3800" baseline="30000" dirty="0"/>
              <a:t>(desde início do século XX)</a:t>
            </a:r>
            <a:r>
              <a:rPr lang="pt-BR" sz="3800" dirty="0"/>
              <a:t> </a:t>
            </a:r>
            <a:r>
              <a:rPr lang="pt-BR" sz="3800" baseline="30000" dirty="0"/>
              <a:t>(</a:t>
            </a:r>
            <a:r>
              <a:rPr lang="pt-BR" sz="3800" b="1" u="sng" dirty="0"/>
              <a:t>Noiva-Batista</a:t>
            </a:r>
            <a:r>
              <a:rPr lang="pt-BR" sz="3800" b="1" dirty="0"/>
              <a:t>,</a:t>
            </a:r>
            <a:r>
              <a:rPr lang="pt-BR" sz="3800" baseline="30000" dirty="0"/>
              <a:t> Batistas da Noiva, Batistas-Noiva, Super- Batistas, Batistões)</a:t>
            </a:r>
            <a:r>
              <a:rPr lang="pt-BR" sz="3800" dirty="0"/>
              <a:t>:  </a:t>
            </a:r>
            <a:br>
              <a:rPr lang="pt-BR" sz="3800" dirty="0"/>
            </a:br>
            <a:r>
              <a:rPr lang="pt-BR" sz="3800" dirty="0"/>
              <a:t>  </a:t>
            </a:r>
            <a:r>
              <a:rPr lang="pt-BR" sz="3800" dirty="0">
                <a:solidFill>
                  <a:srgbClr val="FF0000"/>
                </a:solidFill>
              </a:rPr>
              <a:t>Bem defendem muitas das mais críticas doutrinas, sob ataque do Diabo </a:t>
            </a:r>
            <a:r>
              <a:rPr lang="pt-BR" sz="3800" dirty="0"/>
              <a:t>(inclusive defendem "</a:t>
            </a:r>
            <a:r>
              <a:rPr lang="pt-BR" sz="3800" i="1" dirty="0"/>
              <a:t>só- assembleias locais</a:t>
            </a:r>
            <a:r>
              <a:rPr lang="pt-BR" sz="3800" dirty="0"/>
              <a:t>"); </a:t>
            </a:r>
          </a:p>
          <a:p>
            <a:r>
              <a:rPr lang="pt-BR" sz="3800" dirty="0">
                <a:solidFill>
                  <a:srgbClr val="FF0000"/>
                </a:solidFill>
              </a:rPr>
              <a:t>  Mas, alguns deles, mais extremados, pregam alguns erros </a:t>
            </a:r>
            <a:r>
              <a:rPr lang="pt-BR" sz="3800" u="sng" dirty="0">
                <a:solidFill>
                  <a:srgbClr val="FF0000"/>
                </a:solidFill>
              </a:rPr>
              <a:t>graves</a:t>
            </a:r>
            <a:r>
              <a:rPr lang="pt-BR" sz="3800" dirty="0">
                <a:solidFill>
                  <a:srgbClr val="FF0000"/>
                </a:solidFill>
              </a:rPr>
              <a:t> </a:t>
            </a:r>
            <a:r>
              <a:rPr lang="pt-BR" sz="3800" dirty="0"/>
              <a:t>(e.g.: que “</a:t>
            </a:r>
            <a:r>
              <a:rPr lang="pt-BR" sz="3800" dirty="0">
                <a:solidFill>
                  <a:srgbClr val="FF0000"/>
                </a:solidFill>
              </a:rPr>
              <a:t>a Noiva de Cristo é constituída EXCLUSIVAMENTE pelos Batistas ‘</a:t>
            </a:r>
            <a:r>
              <a:rPr lang="pt-BR" sz="3800" u="sng" dirty="0">
                <a:solidFill>
                  <a:srgbClr val="FF0000"/>
                </a:solidFill>
              </a:rPr>
              <a:t>legítimos</a:t>
            </a:r>
            <a:r>
              <a:rPr lang="pt-BR" sz="3800" dirty="0">
                <a:solidFill>
                  <a:srgbClr val="FF0000"/>
                </a:solidFill>
              </a:rPr>
              <a:t>’</a:t>
            </a:r>
            <a:r>
              <a:rPr lang="pt-BR" sz="3800" dirty="0"/>
              <a:t> (na definição deles)".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5166" y="1987669"/>
            <a:ext cx="633412" cy="633412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824">
            <a:off x="-99586" y="3750429"/>
            <a:ext cx="606918" cy="70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958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2.2. REGENERAÇÃO BATISMAL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N.Batistas não gostam de admitir, mas o sistema de crença dos mais extremados deles leva à </a:t>
            </a:r>
            <a:r>
              <a:rPr lang="pt-BR" sz="3600" i="1" dirty="0">
                <a:solidFill>
                  <a:srgbClr val="000000"/>
                </a:solidFill>
              </a:rPr>
              <a:t>inescapável</a:t>
            </a:r>
            <a:r>
              <a:rPr lang="pt-BR" sz="3600" dirty="0">
                <a:solidFill>
                  <a:srgbClr val="000000"/>
                </a:solidFill>
              </a:rPr>
              <a:t> dedução lógica:</a:t>
            </a:r>
          </a:p>
          <a:p>
            <a:r>
              <a:rPr lang="pt-BR" sz="3600" dirty="0">
                <a:solidFill>
                  <a:srgbClr val="00B050"/>
                </a:solidFill>
              </a:rPr>
              <a:t>“- Não existe outro batismo senão a submersão nas águas (ver 2.1).</a:t>
            </a:r>
          </a:p>
          <a:p>
            <a:r>
              <a:rPr lang="pt-BR" sz="3600" dirty="0">
                <a:solidFill>
                  <a:srgbClr val="00B050"/>
                </a:solidFill>
              </a:rPr>
              <a:t>“- Portanto, o batismo que põe o crente ‘para dentro do Cristo/ assembleia/ corpo do Cristo’, cf. Rm 6:3; 1Co 12:13; Gl 3:27; Ef 1:22-23, é este batismo nas águas!!!</a:t>
            </a:r>
          </a:p>
        </p:txBody>
      </p:sp>
    </p:spTree>
    <p:extLst>
      <p:ext uri="{BB962C8B-B14F-4D97-AF65-F5344CB8AC3E}">
        <p14:creationId xmlns:p14="http://schemas.microsoft.com/office/powerpoint/2010/main" val="20913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B050"/>
                </a:solidFill>
              </a:rPr>
              <a:t>“-  Ter sido posto para dentro do Cristo se refere à salvação, cf. 1Co 1:2; 15:22; 2Co 5:17; 2Tm 3:15; Gl 3:26-27</a:t>
            </a:r>
          </a:p>
          <a:p>
            <a:r>
              <a:rPr lang="pt-BR" sz="3600" dirty="0">
                <a:solidFill>
                  <a:srgbClr val="00B050"/>
                </a:solidFill>
              </a:rPr>
              <a:t>“- Portanto,  a submersão [válida] na água é o que salva, é indispensável para salvação.“</a:t>
            </a:r>
          </a:p>
        </p:txBody>
      </p:sp>
    </p:spTree>
    <p:extLst>
      <p:ext uri="{BB962C8B-B14F-4D97-AF65-F5344CB8AC3E}">
        <p14:creationId xmlns:p14="http://schemas.microsoft.com/office/powerpoint/2010/main" val="1241626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Isto é tão absurdo que não merece resposta!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Cristo revelou ao ladrão na cruz que, naquele mesmo dia, ele estaria no Paraíso. Teve ele que ser submerso em ÁGUA? Não! </a:t>
            </a:r>
            <a:r>
              <a:rPr lang="pt-BR" sz="3600" b="1" u="sng" dirty="0">
                <a:solidFill>
                  <a:srgbClr val="FF0000"/>
                </a:solidFill>
              </a:rPr>
              <a:t>Lc 23:43</a:t>
            </a:r>
            <a:r>
              <a:rPr lang="pt-BR" sz="3600" dirty="0">
                <a:solidFill>
                  <a:srgbClr val="FF0000"/>
                </a:solidFill>
              </a:rPr>
              <a:t>.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 </a:t>
            </a:r>
          </a:p>
          <a:p>
            <a:r>
              <a:rPr lang="pt-BR" sz="3600" dirty="0">
                <a:solidFill>
                  <a:srgbClr val="000000"/>
                </a:solidFill>
              </a:rPr>
              <a:t>Batismo na água é um mero símbolo de já se ter SIDO salvo. Lc 3:8; At 8:36-37.</a:t>
            </a:r>
          </a:p>
        </p:txBody>
      </p:sp>
    </p:spTree>
    <p:extLst>
      <p:ext uri="{BB962C8B-B14F-4D97-AF65-F5344CB8AC3E}">
        <p14:creationId xmlns:p14="http://schemas.microsoft.com/office/powerpoint/2010/main" val="3772079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2.3. </a:t>
            </a:r>
            <a:r>
              <a:rPr lang="pt-BR" sz="3600" b="1" dirty="0">
                <a:solidFill>
                  <a:srgbClr val="00B050"/>
                </a:solidFill>
              </a:rPr>
              <a:t>“TODA A AUTORIDADE É SÓ PARA A IGREJA LOCAL, NÃO HÁ NADA FORA DELA:”</a:t>
            </a:r>
            <a:br>
              <a:rPr lang="pt-BR" sz="3600" dirty="0">
                <a:solidFill>
                  <a:srgbClr val="00B050"/>
                </a:solidFill>
              </a:rPr>
            </a:br>
            <a:r>
              <a:rPr lang="pt-BR" sz="3600" dirty="0">
                <a:solidFill>
                  <a:srgbClr val="00B050"/>
                </a:solidFill>
              </a:rPr>
              <a:t>"Nenhum crente, em caso nenhum, nada pode fazer individualmente (por exemplo, pregar numa praça), sem prévia autorização de sua igreja local."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Ora: A assembleia local não pode cumprir a Grande Comissão (nem nada) se os seus crentes INDIVIDUAIS não o fizerem!</a:t>
            </a:r>
          </a:p>
        </p:txBody>
      </p:sp>
    </p:spTree>
    <p:extLst>
      <p:ext uri="{BB962C8B-B14F-4D97-AF65-F5344CB8AC3E}">
        <p14:creationId xmlns:p14="http://schemas.microsoft.com/office/powerpoint/2010/main" val="11646777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Sobre a terra, quem tem seu próprio poder e autoridade é somente o EVANGELHO, a Palavra de Deus. </a:t>
            </a:r>
            <a:r>
              <a:rPr lang="pt-BR" sz="2400" dirty="0"/>
              <a:t>He 4:12; Rm 10:17; 2Tm 3:16; At 20:32; Rm 1:16; 1Ts 2:13; 1Pe 1:23; 2Tm 3:16-17</a:t>
            </a:r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- Deus usa crentes- INDIVIDUAIS (com o poder do Espírito Santo), não sistemas, não métodos, não padrões, nem organizações. 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A Bíblia ensina "Liberdade da consciência, sob a soberania de Deus, sob responsabilização“ </a:t>
            </a:r>
            <a:r>
              <a:rPr lang="pt-BR" sz="3600" b="1" u="sng" dirty="0">
                <a:solidFill>
                  <a:srgbClr val="000000"/>
                </a:solidFill>
              </a:rPr>
              <a:t>Rm 14</a:t>
            </a:r>
            <a:r>
              <a:rPr lang="pt-BR" sz="3600" b="1" dirty="0">
                <a:solidFill>
                  <a:srgbClr val="000000"/>
                </a:solidFill>
              </a:rPr>
              <a:t>:</a:t>
            </a:r>
            <a:r>
              <a:rPr lang="pt-BR" sz="3600" dirty="0">
                <a:solidFill>
                  <a:srgbClr val="000000"/>
                </a:solidFill>
              </a:rPr>
              <a:t>4-5,</a:t>
            </a:r>
            <a:r>
              <a:rPr lang="pt-BR" sz="3600" b="1" u="sng" dirty="0">
                <a:solidFill>
                  <a:srgbClr val="000000"/>
                </a:solidFill>
              </a:rPr>
              <a:t>12</a:t>
            </a:r>
            <a:r>
              <a:rPr lang="pt-BR" sz="3600" dirty="0">
                <a:solidFill>
                  <a:srgbClr val="000000"/>
                </a:solidFill>
              </a:rPr>
              <a:t>-13; </a:t>
            </a:r>
            <a:r>
              <a:rPr lang="pt-BR" sz="3600" dirty="0" err="1">
                <a:solidFill>
                  <a:srgbClr val="000000"/>
                </a:solidFill>
              </a:rPr>
              <a:t>Js</a:t>
            </a:r>
            <a:r>
              <a:rPr lang="pt-BR" sz="3600" dirty="0">
                <a:solidFill>
                  <a:srgbClr val="000000"/>
                </a:solidFill>
              </a:rPr>
              <a:t> 24:15; </a:t>
            </a:r>
            <a:r>
              <a:rPr lang="pt-BR" sz="3600" b="1" u="sng" dirty="0" err="1">
                <a:solidFill>
                  <a:srgbClr val="000000"/>
                </a:solidFill>
              </a:rPr>
              <a:t>Acts</a:t>
            </a:r>
            <a:r>
              <a:rPr lang="pt-BR" sz="3600" b="1" u="sng" dirty="0">
                <a:solidFill>
                  <a:srgbClr val="000000"/>
                </a:solidFill>
              </a:rPr>
              <a:t> 8:38</a:t>
            </a:r>
            <a:r>
              <a:rPr lang="pt-BR" sz="36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99895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A assembleia local, não sendo infalível, não tem autoridade final sobre os crentes. Ela existe por causa de (e visando o benefício de) o crente individual, e não vice-versa. </a:t>
            </a:r>
            <a:r>
              <a:rPr lang="pt-BR" sz="3600" u="sng" dirty="0">
                <a:solidFill>
                  <a:srgbClr val="000000"/>
                </a:solidFill>
              </a:rPr>
              <a:t>Mc 2:</a:t>
            </a:r>
            <a:r>
              <a:rPr lang="pt-BR" sz="3600" dirty="0">
                <a:solidFill>
                  <a:srgbClr val="000000"/>
                </a:solidFill>
              </a:rPr>
              <a:t>23-</a:t>
            </a:r>
            <a:r>
              <a:rPr lang="pt-BR" sz="3600" u="sng" dirty="0">
                <a:solidFill>
                  <a:srgbClr val="000000"/>
                </a:solidFill>
              </a:rPr>
              <a:t>27</a:t>
            </a:r>
            <a:r>
              <a:rPr lang="pt-BR" sz="3600" dirty="0">
                <a:solidFill>
                  <a:srgbClr val="000000"/>
                </a:solidFill>
              </a:rPr>
              <a:t>-28; </a:t>
            </a:r>
            <a:r>
              <a:rPr lang="pt-BR" sz="3600" u="sng" dirty="0">
                <a:solidFill>
                  <a:srgbClr val="000000"/>
                </a:solidFill>
              </a:rPr>
              <a:t>Mc 9:38-39</a:t>
            </a:r>
            <a:r>
              <a:rPr lang="pt-BR" sz="3600" dirty="0">
                <a:solidFill>
                  <a:srgbClr val="000000"/>
                </a:solidFill>
              </a:rPr>
              <a:t>; Mt 23:23; Ef 4.12</a:t>
            </a:r>
            <a:r>
              <a:rPr lang="pt-BR" sz="3600" u="sng" dirty="0">
                <a:solidFill>
                  <a:srgbClr val="000000"/>
                </a:solidFill>
              </a:rPr>
              <a:t>; Mt 20:</a:t>
            </a:r>
            <a:r>
              <a:rPr lang="pt-BR" sz="3600" dirty="0">
                <a:solidFill>
                  <a:srgbClr val="000000"/>
                </a:solidFill>
              </a:rPr>
              <a:t>30-</a:t>
            </a:r>
            <a:r>
              <a:rPr lang="pt-BR" sz="3600" u="sng" dirty="0">
                <a:solidFill>
                  <a:srgbClr val="000000"/>
                </a:solidFill>
              </a:rPr>
              <a:t>31,32</a:t>
            </a:r>
            <a:r>
              <a:rPr lang="pt-BR" sz="3600" dirty="0">
                <a:solidFill>
                  <a:srgbClr val="000000"/>
                </a:solidFill>
              </a:rPr>
              <a:t>-34.</a:t>
            </a:r>
          </a:p>
        </p:txBody>
      </p:sp>
    </p:spTree>
    <p:extLst>
      <p:ext uri="{BB962C8B-B14F-4D97-AF65-F5344CB8AC3E}">
        <p14:creationId xmlns:p14="http://schemas.microsoft.com/office/powerpoint/2010/main" val="2939190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2.4. SALVAÇÃO É PELA IGREJA LOCAL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N.Batistas não gostam de admitir, mas o sistema de crença dos mais extremados deles leva à </a:t>
            </a:r>
            <a:r>
              <a:rPr lang="pt-BR" sz="3600" i="1" dirty="0">
                <a:solidFill>
                  <a:srgbClr val="000000"/>
                </a:solidFill>
              </a:rPr>
              <a:t>inescapável</a:t>
            </a:r>
            <a:r>
              <a:rPr lang="pt-BR" sz="3600" dirty="0">
                <a:solidFill>
                  <a:srgbClr val="000000"/>
                </a:solidFill>
              </a:rPr>
              <a:t> dedução lógica:</a:t>
            </a:r>
          </a:p>
          <a:p>
            <a:r>
              <a:rPr lang="pt-BR" sz="3600" dirty="0">
                <a:solidFill>
                  <a:srgbClr val="00B050"/>
                </a:solidFill>
              </a:rPr>
              <a:t>“a) Todo verdadeiro crente é guiado pelo Espírito Santo para uma igreja local válida Jo 8:32; 16:13</a:t>
            </a:r>
          </a:p>
          <a:p>
            <a:r>
              <a:rPr lang="pt-BR" sz="3600" dirty="0">
                <a:solidFill>
                  <a:srgbClr val="00B050"/>
                </a:solidFill>
              </a:rPr>
              <a:t>“b) Não há igreja válida que não seja de doutrina igual à do N.Test. (portanto de NOSSA doutrina batista).</a:t>
            </a:r>
          </a:p>
        </p:txBody>
      </p:sp>
    </p:spTree>
    <p:extLst>
      <p:ext uri="{BB962C8B-B14F-4D97-AF65-F5344CB8AC3E}">
        <p14:creationId xmlns:p14="http://schemas.microsoft.com/office/powerpoint/2010/main" val="33555984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B050"/>
                </a:solidFill>
              </a:rPr>
              <a:t>“c) Portanto, se uma pessoa se diz crente e salvo, mas, depois de instruído, se torna ou permanece membro de uma igreja não válida, isto é sinal de que não é verdadeiro crente, não é verdadeiro salvo."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Bíblia: bastam 10 destes 20 versos pró salvação somente pela fé: </a:t>
            </a:r>
            <a:r>
              <a:rPr lang="pt-BR" sz="3600" b="1" u="sng" dirty="0"/>
              <a:t>Jo 3:16,18; 5:24</a:t>
            </a:r>
            <a:r>
              <a:rPr lang="pt-BR" sz="3600" dirty="0"/>
              <a:t>; Rm 3:22,24,26,28-30; 4:3,5,11,16;5:1,9; 9:30,33; Rm 10:4,9-10; 11:6; Gl 2:16,21; 3:5-6,8,14,22,24; </a:t>
            </a:r>
            <a:r>
              <a:rPr lang="pt-BR" sz="3600" b="1" u="sng" dirty="0">
                <a:solidFill>
                  <a:srgbClr val="FF0000"/>
                </a:solidFill>
              </a:rPr>
              <a:t>Ef</a:t>
            </a:r>
            <a:r>
              <a:rPr lang="pt-BR" sz="3600" dirty="0"/>
              <a:t> 1:13; </a:t>
            </a:r>
            <a:r>
              <a:rPr lang="pt-BR" sz="3600" b="1" u="sng" dirty="0">
                <a:solidFill>
                  <a:srgbClr val="FF0000"/>
                </a:solidFill>
              </a:rPr>
              <a:t>2:8-9</a:t>
            </a:r>
            <a:r>
              <a:rPr lang="pt-BR" sz="3600" dirty="0"/>
              <a:t>; 4:12; Fp 3:9; 1Tm 1:16.</a:t>
            </a: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4536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2.5. SUCESSÃO INQUEBRADA DE IGREJAS LOCAIS VÁLIDAS</a:t>
            </a:r>
          </a:p>
          <a:p>
            <a:r>
              <a:rPr lang="pt-BR" sz="3600" dirty="0">
                <a:solidFill>
                  <a:srgbClr val="000000"/>
                </a:solidFill>
              </a:rPr>
              <a:t>(muitos) Noiva-Batista creem: "</a:t>
            </a:r>
            <a:r>
              <a:rPr lang="pt-BR" sz="3600" dirty="0">
                <a:solidFill>
                  <a:srgbClr val="00B050"/>
                </a:solidFill>
              </a:rPr>
              <a:t>Uma </a:t>
            </a:r>
            <a:r>
              <a:rPr lang="pt-BR" sz="3600" dirty="0" err="1">
                <a:solidFill>
                  <a:srgbClr val="00B050"/>
                </a:solidFill>
              </a:rPr>
              <a:t>ig</a:t>
            </a:r>
            <a:r>
              <a:rPr lang="pt-BR" sz="3600" dirty="0">
                <a:solidFill>
                  <a:srgbClr val="00B050"/>
                </a:solidFill>
              </a:rPr>
              <a:t>. só é válida se foi organizada por outra válida </a:t>
            </a:r>
            <a:r>
              <a:rPr lang="pt-BR" sz="3200" dirty="0">
                <a:solidFill>
                  <a:srgbClr val="00B050"/>
                </a:solidFill>
              </a:rPr>
              <a:t>em encadeamento retroativo </a:t>
            </a:r>
            <a:r>
              <a:rPr lang="pt-BR" sz="3200" b="1" baseline="30000" dirty="0">
                <a:solidFill>
                  <a:srgbClr val="000000"/>
                </a:solidFill>
              </a:rPr>
              <a:t>até R. Williams 1639, ou H. Jacob 1616 (particular), e J. </a:t>
            </a:r>
            <a:r>
              <a:rPr lang="pt-BR" sz="3200" b="1" baseline="30000" dirty="0" err="1">
                <a:solidFill>
                  <a:srgbClr val="000000"/>
                </a:solidFill>
              </a:rPr>
              <a:t>Smyth</a:t>
            </a:r>
            <a:r>
              <a:rPr lang="pt-BR" sz="3200" b="1" baseline="30000" dirty="0">
                <a:solidFill>
                  <a:srgbClr val="000000"/>
                </a:solidFill>
              </a:rPr>
              <a:t> 1608/1609 (geral), e J., o batista ± 25 </a:t>
            </a:r>
            <a:r>
              <a:rPr lang="pt-BR" sz="3200" b="1" baseline="30000" dirty="0" err="1">
                <a:solidFill>
                  <a:srgbClr val="000000"/>
                </a:solidFill>
              </a:rPr>
              <a:t>dC</a:t>
            </a:r>
            <a:r>
              <a:rPr lang="pt-BR" sz="3200" b="1" baseline="30000" dirty="0">
                <a:solidFill>
                  <a:srgbClr val="000000"/>
                </a:solidFill>
              </a:rPr>
              <a:t> </a:t>
            </a:r>
            <a:r>
              <a:rPr lang="pt-BR" sz="3600" dirty="0">
                <a:solidFill>
                  <a:srgbClr val="000000"/>
                </a:solidFill>
              </a:rPr>
              <a:t>"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Por coerência com a Bíblia </a:t>
            </a:r>
            <a:r>
              <a:rPr lang="pt-BR" sz="3600" baseline="30000" dirty="0">
                <a:solidFill>
                  <a:srgbClr val="000000"/>
                </a:solidFill>
              </a:rPr>
              <a:t>(até mesmo por causa das "aparências" referidas em 1Ts 5:22,)</a:t>
            </a:r>
            <a:r>
              <a:rPr lang="pt-BR" sz="3600" dirty="0">
                <a:solidFill>
                  <a:srgbClr val="000000"/>
                </a:solidFill>
              </a:rPr>
              <a:t> </a:t>
            </a:r>
            <a:r>
              <a:rPr lang="pt-BR" sz="3600" b="1" dirty="0">
                <a:solidFill>
                  <a:srgbClr val="000000"/>
                </a:solidFill>
              </a:rPr>
              <a:t>concordo com esta exigência, desde que ela seja somente de </a:t>
            </a:r>
            <a:r>
              <a:rPr lang="pt-BR" sz="3600" b="1" u="sng" dirty="0">
                <a:solidFill>
                  <a:srgbClr val="FF0000"/>
                </a:solidFill>
              </a:rPr>
              <a:t>1</a:t>
            </a:r>
            <a:r>
              <a:rPr lang="pt-BR" sz="3600" b="1" u="sng" dirty="0">
                <a:solidFill>
                  <a:srgbClr val="000000"/>
                </a:solidFill>
              </a:rPr>
              <a:t> passo atrás</a:t>
            </a:r>
            <a:r>
              <a:rPr lang="pt-BR" sz="3600" dirty="0">
                <a:solidFill>
                  <a:srgbClr val="000000"/>
                </a:solidFill>
              </a:rPr>
              <a:t>. Se for de 2 passos, terá que ser de </a:t>
            </a:r>
            <a:r>
              <a:rPr lang="pt-BR" sz="3600" b="1" u="sng" dirty="0">
                <a:solidFill>
                  <a:srgbClr val="FF0000"/>
                </a:solidFill>
              </a:rPr>
              <a:t>TODOS</a:t>
            </a:r>
            <a:r>
              <a:rPr lang="pt-BR" sz="3600" dirty="0">
                <a:solidFill>
                  <a:srgbClr val="000000"/>
                </a:solidFill>
              </a:rPr>
              <a:t> os passos atrás! Isto:</a:t>
            </a:r>
          </a:p>
        </p:txBody>
      </p:sp>
    </p:spTree>
    <p:extLst>
      <p:ext uri="{BB962C8B-B14F-4D97-AF65-F5344CB8AC3E}">
        <p14:creationId xmlns:p14="http://schemas.microsoft.com/office/powerpoint/2010/main" val="9739530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51085" y="219352"/>
            <a:ext cx="85401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solidFill>
                  <a:srgbClr val="000000"/>
                </a:solidFill>
              </a:rPr>
              <a:t>- Nunca foi exigido explicitamente na Bíblia; é simplesmente impraticável na realidade. </a:t>
            </a:r>
          </a:p>
          <a:p>
            <a:r>
              <a:rPr lang="pt-BR" sz="4000" dirty="0">
                <a:solidFill>
                  <a:srgbClr val="000000"/>
                </a:solidFill>
              </a:rPr>
              <a:t>- Parece Romanismo crendo na inquebrada sucessão apostólica (e exclusiva estrada para o céu).</a:t>
            </a:r>
          </a:p>
          <a:p>
            <a:r>
              <a:rPr lang="pt-BR" sz="4000" dirty="0">
                <a:solidFill>
                  <a:srgbClr val="000000"/>
                </a:solidFill>
              </a:rPr>
              <a:t>- As agressivas inquirições </a:t>
            </a:r>
            <a:r>
              <a:rPr lang="pt-BR" sz="4000" baseline="30000" dirty="0">
                <a:solidFill>
                  <a:srgbClr val="000000"/>
                </a:solidFill>
              </a:rPr>
              <a:t>("que tal sua igreja mãe? ... E a avó_100?")</a:t>
            </a:r>
            <a:r>
              <a:rPr lang="pt-BR" sz="4000" dirty="0">
                <a:solidFill>
                  <a:srgbClr val="000000"/>
                </a:solidFill>
              </a:rPr>
              <a:t> dos N.-Batista se assemelham às dos fariseus em Mt 21:23.</a:t>
            </a:r>
          </a:p>
        </p:txBody>
      </p:sp>
    </p:spTree>
    <p:extLst>
      <p:ext uri="{BB962C8B-B14F-4D97-AF65-F5344CB8AC3E}">
        <p14:creationId xmlns:p14="http://schemas.microsoft.com/office/powerpoint/2010/main" val="162264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41540" y="258792"/>
            <a:ext cx="8540151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- Seus </a:t>
            </a:r>
            <a:r>
              <a:rPr lang="pt-BR" sz="3600" b="1" i="1" dirty="0">
                <a:solidFill>
                  <a:srgbClr val="FF0000"/>
                </a:solidFill>
              </a:rPr>
              <a:t>precursores- inspiradores </a:t>
            </a:r>
            <a:r>
              <a:rPr lang="pt-BR" sz="3600" b="1" dirty="0">
                <a:solidFill>
                  <a:srgbClr val="FF0000"/>
                </a:solidFill>
              </a:rPr>
              <a:t>foram os </a:t>
            </a:r>
            <a:r>
              <a:rPr lang="pt-BR" sz="3600" b="1" dirty="0">
                <a:solidFill>
                  <a:srgbClr val="FF0000"/>
                </a:solidFill>
                <a:latin typeface="Arial Black" panose="020B0A04020102020204" pitchFamily="34" charset="0"/>
              </a:rPr>
              <a:t>Old Landmarkers </a:t>
            </a:r>
            <a:r>
              <a:rPr lang="pt-BR" sz="3600" b="1" dirty="0">
                <a:solidFill>
                  <a:srgbClr val="000000"/>
                </a:solidFill>
              </a:rPr>
              <a:t>(Batistas-Marco ou Landmarkistas) </a:t>
            </a:r>
            <a:r>
              <a:rPr lang="pt-BR" sz="2400" b="1" dirty="0">
                <a:solidFill>
                  <a:srgbClr val="000000"/>
                </a:solidFill>
              </a:rPr>
              <a:t>(1850, James Robinson </a:t>
            </a:r>
            <a:r>
              <a:rPr lang="pt-BR" sz="3200" b="1" dirty="0">
                <a:solidFill>
                  <a:srgbClr val="000000"/>
                </a:solidFill>
              </a:rPr>
              <a:t>Grave</a:t>
            </a:r>
            <a:r>
              <a:rPr lang="pt-BR" sz="3200" b="1" u="sng" dirty="0">
                <a:solidFill>
                  <a:srgbClr val="000000"/>
                </a:solidFill>
              </a:rPr>
              <a:t>s</a:t>
            </a:r>
            <a:r>
              <a:rPr lang="pt-BR" sz="2400" b="1" dirty="0">
                <a:solidFill>
                  <a:srgbClr val="000000"/>
                </a:solidFill>
              </a:rPr>
              <a:t>)</a:t>
            </a:r>
            <a:r>
              <a:rPr lang="pt-BR" sz="3600" b="1" dirty="0">
                <a:solidFill>
                  <a:srgbClr val="000000"/>
                </a:solidFill>
              </a:rPr>
              <a:t>. </a:t>
            </a:r>
            <a:br>
              <a:rPr lang="pt-BR" sz="4000" b="1" dirty="0">
                <a:solidFill>
                  <a:srgbClr val="000000"/>
                </a:solidFill>
              </a:rPr>
            </a:br>
            <a:r>
              <a:rPr lang="pt-BR" sz="3600" b="1" dirty="0">
                <a:solidFill>
                  <a:srgbClr val="000000"/>
                </a:solidFill>
              </a:rPr>
              <a:t>- </a:t>
            </a:r>
            <a:r>
              <a:rPr lang="pt-BR" sz="3200" b="1" dirty="0">
                <a:solidFill>
                  <a:srgbClr val="000000"/>
                </a:solidFill>
              </a:rPr>
              <a:t>"</a:t>
            </a:r>
            <a:r>
              <a:rPr lang="pt-BR" sz="3600" b="1" dirty="0">
                <a:solidFill>
                  <a:srgbClr val="000000"/>
                </a:solidFill>
              </a:rPr>
              <a:t>Marco</a:t>
            </a:r>
            <a:r>
              <a:rPr lang="pt-BR" sz="2400" b="1" dirty="0">
                <a:solidFill>
                  <a:srgbClr val="000000"/>
                </a:solidFill>
              </a:rPr>
              <a:t>/ Landmark</a:t>
            </a:r>
            <a:r>
              <a:rPr lang="pt-BR" sz="3200" b="1" dirty="0">
                <a:solidFill>
                  <a:srgbClr val="000000"/>
                </a:solidFill>
              </a:rPr>
              <a:t>" vem de </a:t>
            </a:r>
            <a:r>
              <a:rPr lang="pt-BR" sz="3200" b="1" u="sng" dirty="0">
                <a:solidFill>
                  <a:srgbClr val="FF0000"/>
                </a:solidFill>
              </a:rPr>
              <a:t>Pv 22:28 </a:t>
            </a:r>
            <a:r>
              <a:rPr lang="pt-BR" sz="3200" b="1" dirty="0">
                <a:solidFill>
                  <a:srgbClr val="000000"/>
                </a:solidFill>
              </a:rPr>
              <a:t>e de um artigo de J.M. Pendleton </a:t>
            </a:r>
            <a:r>
              <a:rPr lang="pt-BR" sz="2800" b="1" dirty="0">
                <a:solidFill>
                  <a:srgbClr val="000000"/>
                </a:solidFill>
              </a:rPr>
              <a:t>"</a:t>
            </a:r>
            <a:r>
              <a:rPr lang="pt-BR" sz="2800" b="1" i="1" dirty="0">
                <a:solidFill>
                  <a:srgbClr val="000000"/>
                </a:solidFill>
              </a:rPr>
              <a:t>Um Antigo Marco Restabelecido: </a:t>
            </a:r>
            <a:r>
              <a:rPr lang="pt-BR" sz="2800" b="1" i="1" u="sng" dirty="0">
                <a:solidFill>
                  <a:srgbClr val="000000"/>
                </a:solidFill>
              </a:rPr>
              <a:t>Devem Batistas Reconhecer Pregadores Batizadores de Criancinhas, Como Se Fossem Ministros do Evangelho?</a:t>
            </a:r>
            <a:r>
              <a:rPr lang="pt-BR" sz="2800" b="1" dirty="0">
                <a:solidFill>
                  <a:srgbClr val="000000"/>
                </a:solidFill>
              </a:rPr>
              <a:t>"</a:t>
            </a:r>
            <a:r>
              <a:rPr lang="pt-BR" sz="3600" b="1" dirty="0">
                <a:solidFill>
                  <a:srgbClr val="000000"/>
                </a:solidFill>
              </a:rPr>
              <a:t> </a:t>
            </a:r>
          </a:p>
          <a:p>
            <a:r>
              <a:rPr lang="pt-BR" sz="4000" b="1" dirty="0">
                <a:solidFill>
                  <a:srgbClr val="000000"/>
                </a:solidFill>
              </a:rPr>
              <a:t>- </a:t>
            </a:r>
            <a:r>
              <a:rPr lang="pt-BR" sz="4000" b="1" dirty="0">
                <a:solidFill>
                  <a:srgbClr val="FF0000"/>
                </a:solidFill>
              </a:rPr>
              <a:t>Bem defendem muitas das mais críticas doutrinas sob ataque do Diabo</a:t>
            </a:r>
            <a:r>
              <a:rPr lang="pt-BR" sz="4000" b="1" dirty="0">
                <a:solidFill>
                  <a:srgbClr val="000000"/>
                </a:solidFill>
              </a:rPr>
              <a:t>, inclusive a "</a:t>
            </a:r>
            <a:r>
              <a:rPr lang="pt-BR" sz="4000" b="1" dirty="0">
                <a:solidFill>
                  <a:srgbClr val="FF0000"/>
                </a:solidFill>
              </a:rPr>
              <a:t>só- assembleias locais </a:t>
            </a:r>
            <a:r>
              <a:rPr lang="pt-BR" sz="4000" b="1" dirty="0">
                <a:solidFill>
                  <a:srgbClr val="000000"/>
                </a:solidFill>
              </a:rPr>
              <a:t>".</a:t>
            </a:r>
            <a:endParaRPr lang="pt-BR" sz="4000" dirty="0">
              <a:solidFill>
                <a:srgbClr val="000000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8986" y="4322656"/>
            <a:ext cx="633412" cy="633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952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O que valida a fé e pratica de um indivíduo ou igreja, é sua biblicidade como indivíduo, não de seus ascendentes, não de toda sua linhagem/  cartório/ pedigree (não somos cavalos de exposição </a:t>
            </a:r>
            <a:r>
              <a:rPr lang="pt-BR" sz="3600" dirty="0">
                <a:solidFill>
                  <a:srgbClr val="000000"/>
                </a:solidFill>
                <a:sym typeface="Wingdings" panose="05000000000000000000" pitchFamily="2" charset="2"/>
              </a:rPr>
              <a:t></a:t>
            </a:r>
            <a:r>
              <a:rPr lang="pt-BR" sz="3600" dirty="0">
                <a:solidFill>
                  <a:srgbClr val="000000"/>
                </a:solidFill>
              </a:rPr>
              <a:t>)/ DNA ou genoma (não somos vegetal de exposição </a:t>
            </a:r>
            <a:r>
              <a:rPr lang="pt-BR" sz="3600" dirty="0">
                <a:solidFill>
                  <a:srgbClr val="000000"/>
                </a:solidFill>
                <a:sym typeface="Wingdings" panose="05000000000000000000" pitchFamily="2" charset="2"/>
              </a:rPr>
              <a:t></a:t>
            </a:r>
            <a:r>
              <a:rPr lang="pt-BR" sz="3600" dirty="0">
                <a:solidFill>
                  <a:srgbClr val="000000"/>
                </a:solidFill>
              </a:rPr>
              <a:t>).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- A História demonstra a sempre- existência de assembleias locais de </a:t>
            </a:r>
            <a:r>
              <a:rPr lang="pt-BR" sz="3600" i="1" u="sng" dirty="0">
                <a:solidFill>
                  <a:srgbClr val="000000"/>
                </a:solidFill>
              </a:rPr>
              <a:t>doutrinas (!)</a:t>
            </a:r>
            <a:r>
              <a:rPr lang="pt-BR" sz="3600" dirty="0">
                <a:solidFill>
                  <a:srgbClr val="000000"/>
                </a:solidFill>
              </a:rPr>
              <a:t> basicamente batistas. Mas não que cada uma delas foi ORGANIZADA por outra "perfeita"!</a:t>
            </a:r>
          </a:p>
        </p:txBody>
      </p:sp>
    </p:spTree>
    <p:extLst>
      <p:ext uri="{BB962C8B-B14F-4D97-AF65-F5344CB8AC3E}">
        <p14:creationId xmlns:p14="http://schemas.microsoft.com/office/powerpoint/2010/main" val="10558692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Um estudioso Batista-Marco, ao estudar os batistas ingleses: "Nosso encadeamento não passa daqui"! (Confiemos é em </a:t>
            </a:r>
            <a:r>
              <a:rPr lang="pt-BR" sz="3600" u="sng" dirty="0">
                <a:solidFill>
                  <a:srgbClr val="000000"/>
                </a:solidFill>
              </a:rPr>
              <a:t>Mt 16:18</a:t>
            </a:r>
            <a:r>
              <a:rPr lang="pt-BR" sz="3600" dirty="0">
                <a:solidFill>
                  <a:srgbClr val="000000"/>
                </a:solidFill>
              </a:rPr>
              <a:t>)!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- Ah, e não vale a argumentação “milho só vem de milho, portanto uma igreja e batismo só são válidos se veem de outros VÁLIDOS!" É possível que existam crentes no céu que foram evangelizados, salvos e batizados por Judas! ... 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Testemunho Hélio – Pr. Charles. E há outros exemplos aqui.</a:t>
            </a:r>
          </a:p>
        </p:txBody>
      </p:sp>
    </p:spTree>
    <p:extLst>
      <p:ext uri="{BB962C8B-B14F-4D97-AF65-F5344CB8AC3E}">
        <p14:creationId xmlns:p14="http://schemas.microsoft.com/office/powerpoint/2010/main" val="6508039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1194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2.7. RACHA NO ARREBATAMENTO. NOIVA COMPOSTA SÓ DOS BATISTAS</a:t>
            </a:r>
          </a:p>
          <a:p>
            <a:r>
              <a:rPr lang="pt-BR" sz="3400" dirty="0">
                <a:solidFill>
                  <a:srgbClr val="000000"/>
                </a:solidFill>
              </a:rPr>
              <a:t>- (todos) N.B. : "</a:t>
            </a:r>
            <a:r>
              <a:rPr lang="pt-BR" sz="3400" dirty="0">
                <a:solidFill>
                  <a:srgbClr val="00B050"/>
                </a:solidFill>
              </a:rPr>
              <a:t>Somente crentes batizados por </a:t>
            </a:r>
            <a:r>
              <a:rPr lang="pt-BR" sz="3400" dirty="0" err="1">
                <a:solidFill>
                  <a:srgbClr val="00B050"/>
                </a:solidFill>
              </a:rPr>
              <a:t>igs</a:t>
            </a:r>
            <a:r>
              <a:rPr lang="pt-BR" sz="3400" dirty="0">
                <a:solidFill>
                  <a:srgbClr val="00B050"/>
                </a:solidFill>
              </a:rPr>
              <a:t>. </a:t>
            </a:r>
            <a:r>
              <a:rPr lang="pt-BR" sz="3400" i="1" dirty="0">
                <a:solidFill>
                  <a:srgbClr val="00B050"/>
                </a:solidFill>
              </a:rPr>
              <a:t>batistas</a:t>
            </a:r>
            <a:r>
              <a:rPr lang="pt-BR" sz="3400" dirty="0">
                <a:solidFill>
                  <a:srgbClr val="00B050"/>
                </a:solidFill>
              </a:rPr>
              <a:t> (e </a:t>
            </a:r>
            <a:r>
              <a:rPr lang="pt-BR" sz="3400" i="1" dirty="0">
                <a:solidFill>
                  <a:srgbClr val="00B050"/>
                </a:solidFill>
              </a:rPr>
              <a:t>válidas</a:t>
            </a:r>
            <a:r>
              <a:rPr lang="pt-BR" sz="3400" dirty="0">
                <a:solidFill>
                  <a:srgbClr val="00B050"/>
                </a:solidFill>
              </a:rPr>
              <a:t>) serão arrebatados e constituirão a Noiva: os demais ‘crentes’ passarão pela Tribulação, p/serem peneirados;</a:t>
            </a:r>
            <a:r>
              <a:rPr lang="pt-BR" sz="3400" dirty="0">
                <a:solidFill>
                  <a:srgbClr val="000000"/>
                </a:solidFill>
              </a:rPr>
              <a:t>"</a:t>
            </a:r>
          </a:p>
          <a:p>
            <a:r>
              <a:rPr lang="pt-BR" sz="3400" dirty="0">
                <a:solidFill>
                  <a:srgbClr val="000000"/>
                </a:solidFill>
              </a:rPr>
              <a:t>- (alguns) N.Batista :  “</a:t>
            </a:r>
            <a:r>
              <a:rPr lang="pt-BR" sz="3400" dirty="0">
                <a:solidFill>
                  <a:srgbClr val="00B050"/>
                </a:solidFill>
              </a:rPr>
              <a:t>eles poderão ser salvos/ "endireitados" na Tribulação, tendo que ser </a:t>
            </a:r>
            <a:r>
              <a:rPr lang="pt-BR" sz="3400" dirty="0" err="1">
                <a:solidFill>
                  <a:srgbClr val="00B050"/>
                </a:solidFill>
              </a:rPr>
              <a:t>re-submersos</a:t>
            </a:r>
            <a:r>
              <a:rPr lang="pt-BR" sz="3400" dirty="0">
                <a:solidFill>
                  <a:srgbClr val="00B050"/>
                </a:solidFill>
              </a:rPr>
              <a:t> por igrejas </a:t>
            </a:r>
            <a:r>
              <a:rPr lang="pt-BR" sz="3400" i="1" dirty="0">
                <a:solidFill>
                  <a:srgbClr val="00B050"/>
                </a:solidFill>
              </a:rPr>
              <a:t>batistas</a:t>
            </a:r>
            <a:r>
              <a:rPr lang="pt-BR" sz="3400" dirty="0">
                <a:solidFill>
                  <a:srgbClr val="00B050"/>
                </a:solidFill>
              </a:rPr>
              <a:t> (e válidas, de inquebrado encadeamento até os apóstolos).</a:t>
            </a:r>
            <a:r>
              <a:rPr lang="pt-BR" sz="3400" dirty="0">
                <a:solidFill>
                  <a:srgbClr val="000000"/>
                </a:solidFill>
              </a:rPr>
              <a:t>" [Hélio: quem batizará  o primeiro então salvo/ ”endireitado”?!?!?!]</a:t>
            </a:r>
          </a:p>
          <a:p>
            <a:br>
              <a:rPr lang="pt-BR" sz="34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1128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Bíblia: “</a:t>
            </a:r>
            <a:r>
              <a:rPr lang="pt-BR" sz="3200" dirty="0">
                <a:solidFill>
                  <a:srgbClr val="0000FF"/>
                </a:solidFill>
              </a:rPr>
              <a:t>...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</a:rPr>
              <a:t>os que morreram </a:t>
            </a:r>
            <a:r>
              <a:rPr lang="pt-BR" sz="3200" u="sng" dirty="0">
                <a:solidFill>
                  <a:srgbClr val="0000FF"/>
                </a:solidFill>
                <a:latin typeface="Kristen ITC" panose="03050502040202030202" pitchFamily="66" charset="0"/>
              </a:rPr>
              <a:t>EM CRISTO </a:t>
            </a:r>
            <a:r>
              <a:rPr lang="pt-BR" sz="3200" dirty="0">
                <a:solidFill>
                  <a:srgbClr val="0000FF"/>
                </a:solidFill>
                <a:latin typeface="Kristen ITC" panose="03050502040202030202" pitchFamily="66" charset="0"/>
              </a:rPr>
              <a:t>ressuscitarão primeiro</a:t>
            </a:r>
            <a:r>
              <a:rPr lang="pt-BR" sz="3200" dirty="0">
                <a:solidFill>
                  <a:srgbClr val="000000"/>
                </a:solidFill>
              </a:rPr>
              <a:t>.”  </a:t>
            </a:r>
            <a:r>
              <a:rPr lang="pt-BR" sz="2800" dirty="0">
                <a:solidFill>
                  <a:srgbClr val="000000"/>
                </a:solidFill>
              </a:rPr>
              <a:t>1Ts 4:16</a:t>
            </a:r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- Já vimos que há um batismo que nos põe "EM CRISTO". 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Se esta submersão fosse somente o batismo em água ..., não submersão no Corpo ..., então </a:t>
            </a:r>
            <a:r>
              <a:rPr lang="pt-BR" sz="3600" dirty="0">
                <a:solidFill>
                  <a:srgbClr val="00B050"/>
                </a:solidFill>
              </a:rPr>
              <a:t>somente aqueles que foram CORRETAMENTE batizados em água </a:t>
            </a:r>
            <a:r>
              <a:rPr lang="pt-BR" sz="3600" dirty="0">
                <a:solidFill>
                  <a:srgbClr val="000000"/>
                </a:solidFill>
              </a:rPr>
              <a:t>"</a:t>
            </a:r>
            <a:r>
              <a:rPr lang="pt-BR" sz="3600" dirty="0">
                <a:solidFill>
                  <a:srgbClr val="0000FF"/>
                </a:solidFill>
                <a:latin typeface="Kristen ITC" panose="03050502040202030202" pitchFamily="66" charset="0"/>
              </a:rPr>
              <a:t>morreram EM CRISTO</a:t>
            </a:r>
            <a:r>
              <a:rPr lang="pt-BR" sz="3600" dirty="0">
                <a:solidFill>
                  <a:srgbClr val="000000"/>
                </a:solidFill>
              </a:rPr>
              <a:t>“, </a:t>
            </a:r>
            <a:r>
              <a:rPr lang="pt-BR" sz="3600" dirty="0">
                <a:solidFill>
                  <a:srgbClr val="00B050"/>
                </a:solidFill>
              </a:rPr>
              <a:t>ressuscitarão, serão arrebatados, e constituirão a assembleia local totalizada futura</a:t>
            </a:r>
            <a:r>
              <a:rPr lang="pt-BR" sz="36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497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B050"/>
                </a:solidFill>
              </a:rPr>
              <a:t>E todos aqueles que não foram ...: serão deixados aqui; poderão tomar a marca da besta, perder salvação e ser eternamente condenados!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Mas, uma vez que há uma submersão para dentro da igreja local totalizada futura (que está se formando no céu e será a Noiva de Cristo, e que se manifestará em totalidade, nesta terra, somente na dispensação do reino), conclui-se que TODOS os crentes serão arrebatados.</a:t>
            </a:r>
          </a:p>
        </p:txBody>
      </p:sp>
    </p:spTree>
    <p:extLst>
      <p:ext uri="{BB962C8B-B14F-4D97-AF65-F5344CB8AC3E}">
        <p14:creationId xmlns:p14="http://schemas.microsoft.com/office/powerpoint/2010/main" val="12105672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FF"/>
                </a:solidFill>
              </a:rPr>
              <a:t>Bíblia: 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</a:rPr>
              <a:t>“... </a:t>
            </a:r>
            <a:r>
              <a:rPr lang="pt-BR" sz="3600" b="1" u="sng" dirty="0">
                <a:solidFill>
                  <a:srgbClr val="0000FF"/>
                </a:solidFill>
                <a:latin typeface="Kristen ITC" panose="03050502040202030202" pitchFamily="66" charset="0"/>
              </a:rPr>
              <a:t>VOS</a:t>
            </a:r>
            <a:r>
              <a:rPr lang="pt-BR" sz="3600" b="1" dirty="0">
                <a:solidFill>
                  <a:srgbClr val="0000FF"/>
                </a:solidFill>
                <a:latin typeface="Kristen ITC" panose="03050502040202030202" pitchFamily="66" charset="0"/>
              </a:rPr>
              <a:t> tenho preparado para vos APRESENTAR como uma VIRGEM PURA a um marido, a saber, a Cristo.”</a:t>
            </a:r>
            <a:r>
              <a:rPr lang="pt-BR" sz="3600" b="1" dirty="0">
                <a:solidFill>
                  <a:srgbClr val="0000FF"/>
                </a:solidFill>
              </a:rPr>
              <a:t> </a:t>
            </a:r>
            <a:r>
              <a:rPr lang="pt-BR" sz="3600" dirty="0">
                <a:solidFill>
                  <a:srgbClr val="000000"/>
                </a:solidFill>
              </a:rPr>
              <a:t>(2Co 11:2):</a:t>
            </a:r>
          </a:p>
          <a:p>
            <a:r>
              <a:rPr lang="pt-BR" sz="3600" dirty="0">
                <a:solidFill>
                  <a:srgbClr val="000000"/>
                </a:solidFill>
              </a:rPr>
              <a:t>Havia crentes carnais em Corinto, portanto TODOS os crentes nascidos do alto são parte da NOIVA.</a:t>
            </a:r>
          </a:p>
        </p:txBody>
      </p:sp>
    </p:spTree>
    <p:extLst>
      <p:ext uri="{BB962C8B-B14F-4D97-AF65-F5344CB8AC3E}">
        <p14:creationId xmlns:p14="http://schemas.microsoft.com/office/powerpoint/2010/main" val="39956294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1228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É nossa santificação prática e motivações que produzirão menos madeira-palha-feno ou mais ouro-prata-pedra preciosa 1Co 3:12-14. Seja como for, no Tribunal de Cristo, nós, todos os crentes, seremos salvos como se através do FOGO. Tal tribunal não é para punição dos pecados dos crentes (estes já foram pagos He 10:12-14), mas, sim, para recebermos nossas RECOMPENSAS (o dote da Noiva: ouro, ...) e para nos PREPARAR para as bodas, como a NOIVA </a:t>
            </a:r>
            <a:r>
              <a:rPr lang="pt-BR" sz="3600" baseline="30000" dirty="0">
                <a:solidFill>
                  <a:srgbClr val="000000"/>
                </a:solidFill>
              </a:rPr>
              <a:t>(única e completa)</a:t>
            </a:r>
            <a:r>
              <a:rPr lang="pt-BR" sz="3600" dirty="0">
                <a:solidFill>
                  <a:srgbClr val="000000"/>
                </a:solidFill>
              </a:rPr>
              <a:t>.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391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500" b="1" dirty="0">
                <a:solidFill>
                  <a:srgbClr val="000000"/>
                </a:solidFill>
              </a:rPr>
              <a:t>2.8. NOIVA COMPOSTA SOMENTE DE BATISTAS FIÉIS</a:t>
            </a:r>
            <a:br>
              <a:rPr lang="pt-BR" sz="3500" b="1" dirty="0">
                <a:solidFill>
                  <a:srgbClr val="000000"/>
                </a:solidFill>
              </a:rPr>
            </a:br>
            <a:r>
              <a:rPr lang="pt-BR" sz="3500" b="1" dirty="0">
                <a:solidFill>
                  <a:srgbClr val="000000"/>
                </a:solidFill>
              </a:rPr>
              <a:t>- </a:t>
            </a:r>
            <a:r>
              <a:rPr lang="pt-BR" sz="3500" dirty="0">
                <a:solidFill>
                  <a:srgbClr val="000000"/>
                </a:solidFill>
              </a:rPr>
              <a:t>(todos) N.Batista: “</a:t>
            </a:r>
            <a:r>
              <a:rPr lang="pt-BR" sz="3500" dirty="0">
                <a:solidFill>
                  <a:srgbClr val="00B050"/>
                </a:solidFill>
              </a:rPr>
              <a:t>A Noiva de Cristo será composta apenas dos crentes batistas, os demais crentes talvez serão convidados para a festa, mas não comporão a Noiva</a:t>
            </a:r>
            <a:r>
              <a:rPr lang="pt-BR" sz="3500" dirty="0">
                <a:solidFill>
                  <a:srgbClr val="92D050"/>
                </a:solidFill>
              </a:rPr>
              <a:t>.</a:t>
            </a:r>
            <a:r>
              <a:rPr lang="pt-BR" sz="3500" dirty="0">
                <a:solidFill>
                  <a:srgbClr val="000000"/>
                </a:solidFill>
              </a:rPr>
              <a:t>”</a:t>
            </a:r>
          </a:p>
          <a:p>
            <a:r>
              <a:rPr lang="pt-BR" sz="3500" dirty="0">
                <a:solidFill>
                  <a:srgbClr val="000000"/>
                </a:solidFill>
              </a:rPr>
              <a:t>- (os mais extremados): “</a:t>
            </a:r>
            <a:r>
              <a:rPr lang="pt-BR" sz="3500" dirty="0">
                <a:solidFill>
                  <a:srgbClr val="00B050"/>
                </a:solidFill>
              </a:rPr>
              <a:t>A Noiva de Cristo será composta EXCLUSIVAMENTE dos crentes batistas e validamente batizados em assembleias locais </a:t>
            </a:r>
            <a:r>
              <a:rPr lang="pt-BR" sz="3500" i="1" dirty="0">
                <a:solidFill>
                  <a:srgbClr val="00B050"/>
                </a:solidFill>
              </a:rPr>
              <a:t>válidas</a:t>
            </a:r>
            <a:r>
              <a:rPr lang="pt-BR" sz="3500" dirty="0">
                <a:solidFill>
                  <a:srgbClr val="00B050"/>
                </a:solidFill>
              </a:rPr>
              <a:t> (N.Batista / B.Marco). Os demais batistas poderão ser os convidados. Os não batistas não serão salvos</a:t>
            </a:r>
            <a:r>
              <a:rPr lang="pt-BR" sz="3500" dirty="0">
                <a:solidFill>
                  <a:srgbClr val="000000"/>
                </a:solidFill>
              </a:rPr>
              <a:t>.”</a:t>
            </a: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1643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Bíblia: Todos os que CRERAM biblicamente são salvos Mt 10:32-33; </a:t>
            </a:r>
            <a:r>
              <a:rPr lang="pt-BR" sz="3600" u="sng" dirty="0">
                <a:solidFill>
                  <a:srgbClr val="000000"/>
                </a:solidFill>
              </a:rPr>
              <a:t>Jo</a:t>
            </a:r>
            <a:r>
              <a:rPr lang="pt-BR" sz="3600" dirty="0">
                <a:solidFill>
                  <a:srgbClr val="000000"/>
                </a:solidFill>
              </a:rPr>
              <a:t> 1:12; </a:t>
            </a:r>
            <a:r>
              <a:rPr lang="pt-BR" sz="3600" u="sng" dirty="0">
                <a:solidFill>
                  <a:srgbClr val="000000"/>
                </a:solidFill>
              </a:rPr>
              <a:t>3:16</a:t>
            </a:r>
            <a:r>
              <a:rPr lang="pt-BR" sz="3600" dirty="0">
                <a:solidFill>
                  <a:srgbClr val="000000"/>
                </a:solidFill>
              </a:rPr>
              <a:t>,18; 5:24; </a:t>
            </a:r>
            <a:r>
              <a:rPr lang="pt-BR" sz="3600" dirty="0" err="1">
                <a:solidFill>
                  <a:srgbClr val="000000"/>
                </a:solidFill>
              </a:rPr>
              <a:t>Acts</a:t>
            </a:r>
            <a:r>
              <a:rPr lang="pt-BR" sz="3600" dirty="0">
                <a:solidFill>
                  <a:srgbClr val="000000"/>
                </a:solidFill>
              </a:rPr>
              <a:t> 16:31; Rm 10:9-10,13; 2Tm 2:13; 1Jo 5:13;  </a:t>
            </a:r>
          </a:p>
        </p:txBody>
      </p:sp>
    </p:spTree>
    <p:extLst>
      <p:ext uri="{BB962C8B-B14F-4D97-AF65-F5344CB8AC3E}">
        <p14:creationId xmlns:p14="http://schemas.microsoft.com/office/powerpoint/2010/main" val="14374686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Bíblia: Todos os crentes farão parte da Noiva de Cristo. </a:t>
            </a:r>
            <a:r>
              <a:rPr lang="pt-BR" sz="3600" strike="sngStrike" dirty="0">
                <a:solidFill>
                  <a:srgbClr val="000000"/>
                </a:solidFill>
              </a:rPr>
              <a:t>Rm 12:4-5; 16:23</a:t>
            </a:r>
            <a:r>
              <a:rPr lang="pt-BR" sz="3600" dirty="0">
                <a:solidFill>
                  <a:srgbClr val="000000"/>
                </a:solidFill>
              </a:rPr>
              <a:t>; </a:t>
            </a:r>
            <a:r>
              <a:rPr lang="pt-BR" sz="3600" u="sng" dirty="0">
                <a:solidFill>
                  <a:srgbClr val="000000"/>
                </a:solidFill>
              </a:rPr>
              <a:t>1Co 12</a:t>
            </a:r>
            <a:r>
              <a:rPr lang="pt-BR" sz="3600" dirty="0">
                <a:solidFill>
                  <a:srgbClr val="000000"/>
                </a:solidFill>
              </a:rPr>
              <a:t>:12-</a:t>
            </a:r>
            <a:r>
              <a:rPr lang="pt-BR" sz="3600" u="sng" dirty="0">
                <a:solidFill>
                  <a:srgbClr val="000000"/>
                </a:solidFill>
              </a:rPr>
              <a:t>13</a:t>
            </a:r>
            <a:r>
              <a:rPr lang="pt-BR" sz="3600" dirty="0">
                <a:solidFill>
                  <a:srgbClr val="000000"/>
                </a:solidFill>
              </a:rPr>
              <a:t>,26,27-31; </a:t>
            </a:r>
            <a:r>
              <a:rPr lang="pt-BR" sz="3600" strike="sngStrike" dirty="0">
                <a:solidFill>
                  <a:srgbClr val="000000"/>
                </a:solidFill>
              </a:rPr>
              <a:t>Ef 1:22-23; 4:4,12</a:t>
            </a:r>
            <a:r>
              <a:rPr lang="pt-BR" sz="3600" dirty="0">
                <a:solidFill>
                  <a:srgbClr val="000000"/>
                </a:solidFill>
              </a:rPr>
              <a:t>.</a:t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- 2Co 11:2 fala aos crentes da assembleia de Coríntios, alguns deles carnais, portanto todos os crentes nascidos do alto são parte da NOIVA, quer espirituais, quer não </a:t>
            </a:r>
            <a:r>
              <a:rPr lang="pt-BR" sz="3600" b="1" u="sng" dirty="0">
                <a:solidFill>
                  <a:srgbClr val="000000"/>
                </a:solidFill>
              </a:rPr>
              <a:t>Ap 19:7 </a:t>
            </a:r>
            <a:r>
              <a:rPr lang="pt-BR" sz="3600" dirty="0">
                <a:solidFill>
                  <a:srgbClr val="000000"/>
                </a:solidFill>
              </a:rPr>
              <a:t>(“A sua esposa” implica uma só Noiva. Ademais, nunca (ao menos na Bíblia) houve as bodas de um homem com duas mulheres ao mesmo tempo.)</a:t>
            </a:r>
          </a:p>
        </p:txBody>
      </p:sp>
    </p:spTree>
    <p:extLst>
      <p:ext uri="{BB962C8B-B14F-4D97-AF65-F5344CB8AC3E}">
        <p14:creationId xmlns:p14="http://schemas.microsoft.com/office/powerpoint/2010/main" val="2034714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rgbClr val="000000"/>
                </a:solidFill>
              </a:rPr>
              <a:t>   Mas </a:t>
            </a:r>
            <a:r>
              <a:rPr lang="pt-BR" sz="4000" b="1" dirty="0">
                <a:solidFill>
                  <a:srgbClr val="FF0000"/>
                </a:solidFill>
              </a:rPr>
              <a:t>alguns</a:t>
            </a:r>
            <a:r>
              <a:rPr lang="pt-BR" sz="4000" b="1" dirty="0">
                <a:solidFill>
                  <a:srgbClr val="000000"/>
                </a:solidFill>
              </a:rPr>
              <a:t> Landmarkistas mais extremados </a:t>
            </a:r>
            <a:r>
              <a:rPr lang="pt-BR" sz="4000" b="1" dirty="0">
                <a:solidFill>
                  <a:srgbClr val="FF0000"/>
                </a:solidFill>
              </a:rPr>
              <a:t>pregam </a:t>
            </a:r>
            <a:r>
              <a:rPr lang="pt-BR" sz="4000" b="1" u="sng" dirty="0">
                <a:solidFill>
                  <a:srgbClr val="FF0000"/>
                </a:solidFill>
              </a:rPr>
              <a:t>graves</a:t>
            </a:r>
            <a:r>
              <a:rPr lang="pt-BR" sz="4000" b="1" dirty="0">
                <a:solidFill>
                  <a:srgbClr val="FF0000"/>
                </a:solidFill>
              </a:rPr>
              <a:t> erros</a:t>
            </a:r>
            <a:r>
              <a:rPr lang="pt-BR" sz="4000" b="1" dirty="0">
                <a:solidFill>
                  <a:srgbClr val="000000"/>
                </a:solidFill>
              </a:rPr>
              <a:t>. Exemplos:</a:t>
            </a:r>
          </a:p>
          <a:p>
            <a:r>
              <a:rPr lang="pt-BR" sz="4000" b="1" dirty="0">
                <a:solidFill>
                  <a:srgbClr val="000000"/>
                </a:solidFill>
              </a:rPr>
              <a:t>1) "</a:t>
            </a:r>
            <a:r>
              <a:rPr lang="pt-BR" sz="4000" b="1" dirty="0">
                <a:solidFill>
                  <a:srgbClr val="00B050"/>
                </a:solidFill>
              </a:rPr>
              <a:t>Só a assembleia local, tem TODA a autoridade</a:t>
            </a:r>
            <a:r>
              <a:rPr lang="pt-BR" sz="4000" b="1" dirty="0">
                <a:solidFill>
                  <a:srgbClr val="000000"/>
                </a:solidFill>
              </a:rPr>
              <a:t>. P.ex., </a:t>
            </a:r>
            <a:r>
              <a:rPr lang="pt-BR" sz="4000" b="1" dirty="0">
                <a:solidFill>
                  <a:srgbClr val="00B050"/>
                </a:solidFill>
              </a:rPr>
              <a:t>nenhum seu membro pode fazer nenhum aspecto de evangelismo</a:t>
            </a:r>
            <a:r>
              <a:rPr lang="pt-BR" sz="4000" b="1" dirty="0">
                <a:solidFill>
                  <a:srgbClr val="000000"/>
                </a:solidFill>
              </a:rPr>
              <a:t> (P.ex., semanalmente evangelizar com um parceiro, em praças e casas) </a:t>
            </a:r>
            <a:r>
              <a:rPr lang="pt-BR" sz="4000" b="1" dirty="0">
                <a:solidFill>
                  <a:srgbClr val="00B050"/>
                </a:solidFill>
              </a:rPr>
              <a:t>sem autorização da igreja</a:t>
            </a:r>
            <a:r>
              <a:rPr lang="pt-BR" sz="4000" b="1" dirty="0">
                <a:solidFill>
                  <a:srgbClr val="000000"/>
                </a:solidFill>
              </a:rPr>
              <a:t>."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478" y="300995"/>
            <a:ext cx="752441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7510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</a:rPr>
              <a:t>2.9. ALGUNS CRENTES ARREBATADOS TERÃO QUE PURGAR SEUS PECADOS</a:t>
            </a:r>
          </a:p>
          <a:p>
            <a:endParaRPr lang="pt-BR" sz="3600" dirty="0">
              <a:solidFill>
                <a:srgbClr val="000000"/>
              </a:solidFill>
            </a:endParaRPr>
          </a:p>
          <a:p>
            <a:r>
              <a:rPr lang="pt-BR" sz="3600" dirty="0">
                <a:solidFill>
                  <a:srgbClr val="000000"/>
                </a:solidFill>
              </a:rPr>
              <a:t>(mais extremados) N.Batista: “</a:t>
            </a:r>
            <a:r>
              <a:rPr lang="pt-BR" sz="3600" dirty="0">
                <a:solidFill>
                  <a:srgbClr val="00B050"/>
                </a:solidFill>
              </a:rPr>
              <a:t>Os crentes arrebatados mas não bastante fiéis e frutíferos, serão publicamente envergonhados e castigados 7 (ou 1000?) anos, com diferentes graus de punição.</a:t>
            </a:r>
            <a:r>
              <a:rPr lang="pt-BR" sz="36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85197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B050"/>
                </a:solidFill>
              </a:rPr>
              <a:t>“Alguns salvos que ficarem fora da Noiva, ficarão como convidados (de perto); outros, ficarão mais longe; outros, nas janelas; outros, nas trevas exteriores, como escravos na senzala </a:t>
            </a:r>
            <a:r>
              <a:rPr lang="pt-BR" sz="3600" baseline="30000" dirty="0">
                <a:solidFill>
                  <a:srgbClr val="00B050"/>
                </a:solidFill>
              </a:rPr>
              <a:t>(uns, só separados; outros, em correntes; outros, no tronco e sendo atormentados)</a:t>
            </a:r>
            <a:r>
              <a:rPr lang="pt-BR" sz="3600" dirty="0">
                <a:solidFill>
                  <a:srgbClr val="00B050"/>
                </a:solidFill>
              </a:rPr>
              <a:t>. </a:t>
            </a:r>
            <a:br>
              <a:rPr lang="pt-BR" sz="3600" dirty="0">
                <a:solidFill>
                  <a:srgbClr val="00B050"/>
                </a:solidFill>
              </a:rPr>
            </a:br>
            <a:r>
              <a:rPr lang="pt-BR" sz="3600" dirty="0">
                <a:solidFill>
                  <a:srgbClr val="00B050"/>
                </a:solidFill>
              </a:rPr>
              <a:t>Quem mereceu açoites será açoitado. Até purgar suas falhas. </a:t>
            </a:r>
            <a:br>
              <a:rPr lang="pt-BR" sz="3600" dirty="0">
                <a:solidFill>
                  <a:srgbClr val="00B050"/>
                </a:solidFill>
              </a:rPr>
            </a:br>
            <a:r>
              <a:rPr lang="pt-BR" sz="3600" dirty="0">
                <a:solidFill>
                  <a:srgbClr val="00B050"/>
                </a:solidFill>
              </a:rPr>
              <a:t>Sim, PURGATÓRIO, não para descrentes serem salvos, mas para crentes pagarem suas falhas e serem purificados.</a:t>
            </a:r>
            <a:r>
              <a:rPr lang="pt-BR" sz="3600" dirty="0">
                <a:solidFill>
                  <a:srgbClr val="000000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90555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- Bíblia: Nenhum crente sofrerá condenação (mesmo temporária) e castigo, nos céus. Rm 5:8; Is 53:5; 1Jo 2:2; He 7:27; 2Co 5:6-8; Ef 2:8-9; 1Co 15:3; 1Jo 2:2; 2Co 5:6-8; Fp 1:23; </a:t>
            </a:r>
            <a:r>
              <a:rPr lang="pt-BR" sz="3600" b="1" u="sng" dirty="0">
                <a:solidFill>
                  <a:srgbClr val="000000"/>
                </a:solidFill>
              </a:rPr>
              <a:t>1Ts 4:17</a:t>
            </a:r>
            <a:r>
              <a:rPr lang="pt-BR" sz="3600" dirty="0">
                <a:solidFill>
                  <a:srgbClr val="000000"/>
                </a:solidFill>
              </a:rPr>
              <a:t>.</a:t>
            </a:r>
          </a:p>
          <a:p>
            <a:r>
              <a:rPr lang="pt-BR" sz="3600" dirty="0">
                <a:solidFill>
                  <a:srgbClr val="000000"/>
                </a:solidFill>
              </a:rPr>
              <a:t>- Todos os crentes farão parte da Noiva de Cristo. </a:t>
            </a:r>
            <a:r>
              <a:rPr lang="pt-BR" sz="3600" u="sng" dirty="0">
                <a:solidFill>
                  <a:srgbClr val="000000"/>
                </a:solidFill>
              </a:rPr>
              <a:t>1Co 12</a:t>
            </a:r>
            <a:r>
              <a:rPr lang="pt-BR" sz="3600" dirty="0">
                <a:solidFill>
                  <a:srgbClr val="000000"/>
                </a:solidFill>
              </a:rPr>
              <a:t>:12-</a:t>
            </a:r>
            <a:r>
              <a:rPr lang="pt-BR" sz="3600" u="sng" dirty="0">
                <a:solidFill>
                  <a:srgbClr val="000000"/>
                </a:solidFill>
              </a:rPr>
              <a:t>13</a:t>
            </a:r>
            <a:r>
              <a:rPr lang="pt-BR" sz="3600" dirty="0">
                <a:solidFill>
                  <a:srgbClr val="000000"/>
                </a:solidFill>
              </a:rPr>
              <a:t>,26,27-31</a:t>
            </a:r>
            <a:br>
              <a:rPr lang="pt-BR" sz="3600" dirty="0">
                <a:solidFill>
                  <a:srgbClr val="000000"/>
                </a:solidFill>
              </a:rPr>
            </a:b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- 2Co 11:2 fala aos crentes da assembleia de Coríntios, alguns deles carnais, portanto todos os crentes nascidos do alto são parte da NOIVA, quer espirituais, quer não.</a:t>
            </a:r>
          </a:p>
        </p:txBody>
      </p:sp>
    </p:spTree>
    <p:extLst>
      <p:ext uri="{BB962C8B-B14F-4D97-AF65-F5344CB8AC3E}">
        <p14:creationId xmlns:p14="http://schemas.microsoft.com/office/powerpoint/2010/main" val="19278687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rgbClr val="000000"/>
                </a:solidFill>
              </a:rPr>
              <a:t>Xxxx</a:t>
            </a:r>
          </a:p>
          <a:p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09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56895" y="520451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</a:rPr>
              <a:t>2) "</a:t>
            </a:r>
            <a:r>
              <a:rPr lang="pt-BR" sz="4400" b="1" dirty="0">
                <a:solidFill>
                  <a:srgbClr val="00B050"/>
                </a:solidFill>
              </a:rPr>
              <a:t>Uma igreja e seu batismo só são válidos se puderem </a:t>
            </a:r>
            <a:r>
              <a:rPr lang="pt-BR" sz="4400" b="1" i="1" u="sng" dirty="0">
                <a:solidFill>
                  <a:srgbClr val="00B050"/>
                </a:solidFill>
              </a:rPr>
              <a:t>provar</a:t>
            </a:r>
            <a:r>
              <a:rPr lang="pt-BR" sz="4400" b="1" dirty="0">
                <a:solidFill>
                  <a:srgbClr val="00B050"/>
                </a:solidFill>
              </a:rPr>
              <a:t> que vieram (por SUCESSÃO </a:t>
            </a:r>
            <a:r>
              <a:rPr lang="pt-BR" sz="4400" b="1" baseline="30000" dirty="0">
                <a:solidFill>
                  <a:srgbClr val="000000"/>
                </a:solidFill>
              </a:rPr>
              <a:t>(</a:t>
            </a:r>
            <a:r>
              <a:rPr lang="pt-BR" sz="4400" b="1" i="1" baseline="30000" dirty="0">
                <a:solidFill>
                  <a:srgbClr val="000000"/>
                </a:solidFill>
              </a:rPr>
              <a:t>INQUEBRADA, </a:t>
            </a:r>
            <a:r>
              <a:rPr lang="pt-BR" sz="4400" b="1" baseline="30000" dirty="0">
                <a:solidFill>
                  <a:srgbClr val="000000"/>
                </a:solidFill>
              </a:rPr>
              <a:t>pelo menos até Roger Williams #  1639, ou Henry Jacob 1616 (particular), e John </a:t>
            </a:r>
            <a:r>
              <a:rPr lang="pt-BR" sz="4400" b="1" baseline="30000" dirty="0" err="1">
                <a:solidFill>
                  <a:srgbClr val="000000"/>
                </a:solidFill>
              </a:rPr>
              <a:t>Smyth</a:t>
            </a:r>
            <a:r>
              <a:rPr lang="pt-BR" sz="4400" b="1" baseline="30000" dirty="0">
                <a:solidFill>
                  <a:srgbClr val="000000"/>
                </a:solidFill>
              </a:rPr>
              <a:t> # 1608/1609 (geral), e João o batista ± 25 </a:t>
            </a:r>
            <a:r>
              <a:rPr lang="pt-BR" sz="4400" b="1" baseline="30000" dirty="0" err="1">
                <a:solidFill>
                  <a:srgbClr val="000000"/>
                </a:solidFill>
              </a:rPr>
              <a:t>dC</a:t>
            </a:r>
            <a:r>
              <a:rPr lang="pt-BR" sz="4400" b="1" baseline="30000" dirty="0">
                <a:solidFill>
                  <a:srgbClr val="000000"/>
                </a:solidFill>
              </a:rPr>
              <a:t> )</a:t>
            </a:r>
            <a:r>
              <a:rPr lang="pt-BR" sz="4400" b="1" dirty="0">
                <a:solidFill>
                  <a:srgbClr val="0070C0"/>
                </a:solidFill>
              </a:rPr>
              <a:t>) </a:t>
            </a:r>
            <a:r>
              <a:rPr lang="pt-BR" sz="4400" b="1" dirty="0">
                <a:solidFill>
                  <a:srgbClr val="00B050"/>
                </a:solidFill>
              </a:rPr>
              <a:t>de igrejas batistas </a:t>
            </a:r>
            <a:r>
              <a:rPr lang="pt-BR" sz="4400" b="1" i="1" u="sng" dirty="0">
                <a:solidFill>
                  <a:srgbClr val="00B050"/>
                </a:solidFill>
              </a:rPr>
              <a:t>válidas</a:t>
            </a:r>
            <a:r>
              <a:rPr lang="pt-BR" sz="4400" b="1" dirty="0">
                <a:solidFill>
                  <a:srgbClr val="00B050"/>
                </a:solidFill>
              </a:rPr>
              <a:t> {*} e de batizadores válidos {*}.</a:t>
            </a:r>
            <a:r>
              <a:rPr lang="pt-BR" sz="4400" b="1" dirty="0">
                <a:solidFill>
                  <a:srgbClr val="000000"/>
                </a:solidFill>
              </a:rPr>
              <a:t>" </a:t>
            </a:r>
            <a:r>
              <a:rPr lang="pt-BR" sz="4400" b="1" baseline="30000" dirty="0">
                <a:solidFill>
                  <a:srgbClr val="000000"/>
                </a:solidFill>
              </a:rPr>
              <a:t>{*segundo a definição do </a:t>
            </a:r>
            <a:r>
              <a:rPr lang="pt-BR" sz="4400" b="1" baseline="30000" dirty="0" err="1">
                <a:solidFill>
                  <a:srgbClr val="000000"/>
                </a:solidFill>
              </a:rPr>
              <a:t>landmarkista</a:t>
            </a:r>
            <a:r>
              <a:rPr lang="pt-BR" sz="4400" b="1" baseline="30000" dirty="0">
                <a:solidFill>
                  <a:srgbClr val="000000"/>
                </a:solidFill>
              </a:rPr>
              <a:t>} {# mas rebatizou a si mesmo, por efusão}</a:t>
            </a:r>
            <a:r>
              <a:rPr lang="pt-BR" sz="4400" b="1" dirty="0">
                <a:solidFill>
                  <a:srgbClr val="000000"/>
                </a:solidFill>
              </a:rPr>
              <a:t>. </a:t>
            </a:r>
            <a:endParaRPr lang="pt-BR" sz="4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484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</a:rPr>
              <a:t>Veremos hoje </a:t>
            </a:r>
            <a:r>
              <a:rPr lang="pt-BR" sz="2400" b="1" dirty="0">
                <a:solidFill>
                  <a:srgbClr val="FF0000"/>
                </a:solidFill>
              </a:rPr>
              <a:t>(com a graça de Deus)</a:t>
            </a:r>
            <a:r>
              <a:rPr lang="pt-BR" sz="3600" b="1" dirty="0">
                <a:solidFill>
                  <a:srgbClr val="000000"/>
                </a:solidFill>
              </a:rPr>
              <a:t>:</a:t>
            </a: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b="1" dirty="0">
              <a:solidFill>
                <a:srgbClr val="000000"/>
              </a:solidFill>
            </a:endParaRPr>
          </a:p>
          <a:p>
            <a:r>
              <a:rPr lang="pt-BR" sz="3600" b="1" dirty="0">
                <a:solidFill>
                  <a:srgbClr val="000000"/>
                </a:solidFill>
              </a:rPr>
              <a:t>1) </a:t>
            </a:r>
            <a:r>
              <a:rPr lang="pt-BR" sz="3600" b="1" dirty="0">
                <a:solidFill>
                  <a:srgbClr val="000000"/>
                </a:solidFill>
                <a:latin typeface="Arial Black" panose="020B0A04020102020204" pitchFamily="34" charset="0"/>
              </a:rPr>
              <a:t>Concordâncias</a:t>
            </a:r>
            <a:r>
              <a:rPr lang="pt-BR" sz="3600" b="1" dirty="0">
                <a:solidFill>
                  <a:srgbClr val="000000"/>
                </a:solidFill>
              </a:rPr>
              <a:t>: </a:t>
            </a:r>
            <a:r>
              <a:rPr lang="pt-BR" sz="3600" b="1" dirty="0">
                <a:solidFill>
                  <a:srgbClr val="FF0000"/>
                </a:solidFill>
              </a:rPr>
              <a:t>Algumas das Doutrinas Realmente na Bíblia </a:t>
            </a:r>
            <a:r>
              <a:rPr lang="pt-BR" sz="3600" b="1" dirty="0">
                <a:solidFill>
                  <a:srgbClr val="000000"/>
                </a:solidFill>
              </a:rPr>
              <a:t>(todas elas Cridas por nós IBBF-Soledade) (mas </a:t>
            </a:r>
            <a:r>
              <a:rPr lang="pt-BR" sz="3600" b="1" dirty="0">
                <a:solidFill>
                  <a:srgbClr val="FF0000"/>
                </a:solidFill>
              </a:rPr>
              <a:t>Algumas Delas só Cridas Por </a:t>
            </a:r>
            <a:r>
              <a:rPr lang="pt-BR" sz="3600" b="1" i="1" u="sng" dirty="0">
                <a:solidFill>
                  <a:srgbClr val="FF0000"/>
                </a:solidFill>
              </a:rPr>
              <a:t>Alguns</a:t>
            </a:r>
            <a:r>
              <a:rPr lang="pt-BR" sz="3600" b="1" dirty="0">
                <a:solidFill>
                  <a:srgbClr val="FF0000"/>
                </a:solidFill>
              </a:rPr>
              <a:t> B-Marco e Noiva-B</a:t>
            </a:r>
            <a:r>
              <a:rPr lang="pt-BR" sz="3600" b="1" dirty="0">
                <a:solidFill>
                  <a:srgbClr val="000000"/>
                </a:solidFill>
              </a:rPr>
              <a:t>) </a:t>
            </a:r>
            <a:r>
              <a:rPr lang="pt-BR" sz="3600" baseline="30000" dirty="0">
                <a:solidFill>
                  <a:srgbClr val="000000"/>
                </a:solidFill>
              </a:rPr>
              <a:t>(</a:t>
            </a:r>
            <a:r>
              <a:rPr lang="pt-BR" sz="3600" strike="sngStrike" baseline="30000" dirty="0">
                <a:solidFill>
                  <a:srgbClr val="000000"/>
                </a:solidFill>
              </a:rPr>
              <a:t>só 5 min!!!</a:t>
            </a:r>
            <a:r>
              <a:rPr lang="pt-BR" sz="3600" baseline="30000" dirty="0">
                <a:solidFill>
                  <a:srgbClr val="000000"/>
                </a:solidFill>
              </a:rPr>
              <a:t>)</a:t>
            </a: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b="1" dirty="0">
              <a:solidFill>
                <a:srgbClr val="000000"/>
              </a:solidFill>
            </a:endParaRPr>
          </a:p>
          <a:p>
            <a:r>
              <a:rPr lang="pt-BR" sz="3600" b="1" dirty="0">
                <a:solidFill>
                  <a:srgbClr val="000000"/>
                </a:solidFill>
              </a:rPr>
              <a:t>2) </a:t>
            </a:r>
            <a:r>
              <a:rPr lang="pt-BR" sz="3600" b="1" dirty="0">
                <a:solidFill>
                  <a:srgbClr val="000000"/>
                </a:solidFill>
                <a:latin typeface="Arial Black" panose="020B0A04020102020204" pitchFamily="34" charset="0"/>
              </a:rPr>
              <a:t>Discordâncias</a:t>
            </a:r>
            <a:r>
              <a:rPr lang="pt-BR" sz="3600" b="1" dirty="0">
                <a:solidFill>
                  <a:srgbClr val="000000"/>
                </a:solidFill>
              </a:rPr>
              <a:t>: </a:t>
            </a:r>
            <a:r>
              <a:rPr lang="pt-BR" sz="3600" b="1" dirty="0">
                <a:solidFill>
                  <a:srgbClr val="FF0000"/>
                </a:solidFill>
              </a:rPr>
              <a:t>Erros de Alguns </a:t>
            </a:r>
            <a:r>
              <a:rPr lang="pt-BR" sz="3600" b="1" dirty="0">
                <a:solidFill>
                  <a:srgbClr val="000000"/>
                </a:solidFill>
              </a:rPr>
              <a:t>dos </a:t>
            </a:r>
            <a:r>
              <a:rPr lang="pt-BR" sz="3600" b="1" strike="sngStrike" dirty="0">
                <a:solidFill>
                  <a:srgbClr val="000000"/>
                </a:solidFill>
              </a:rPr>
              <a:t>(Mais Extremados) </a:t>
            </a:r>
            <a:r>
              <a:rPr lang="pt-BR" sz="3600" b="1" dirty="0">
                <a:solidFill>
                  <a:srgbClr val="FF0000"/>
                </a:solidFill>
              </a:rPr>
              <a:t>Noiva-Batista</a:t>
            </a:r>
            <a:r>
              <a:rPr lang="pt-BR" sz="3600" b="1" dirty="0">
                <a:solidFill>
                  <a:srgbClr val="000000"/>
                </a:solidFill>
              </a:rPr>
              <a:t> </a:t>
            </a:r>
            <a:r>
              <a:rPr lang="pt-BR" sz="3600" baseline="30000" dirty="0">
                <a:solidFill>
                  <a:srgbClr val="000000"/>
                </a:solidFill>
              </a:rPr>
              <a:t>(</a:t>
            </a:r>
            <a:r>
              <a:rPr lang="pt-BR" sz="3600" strike="sngStrike" baseline="30000" dirty="0">
                <a:solidFill>
                  <a:srgbClr val="000000"/>
                </a:solidFill>
              </a:rPr>
              <a:t>Nira, avise-me para começar a reta final daqui a 35 min</a:t>
            </a:r>
            <a:r>
              <a:rPr lang="pt-BR" sz="3600" baseline="30000" dirty="0">
                <a:solidFill>
                  <a:srgbClr val="000000"/>
                </a:solidFill>
              </a:rPr>
              <a:t>)</a:t>
            </a: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355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rgbClr val="000000"/>
                </a:solidFill>
                <a:latin typeface="Arial Black" panose="020B0A04020102020204" pitchFamily="34" charset="0"/>
              </a:rPr>
              <a:t>1) Concordâncias: </a:t>
            </a:r>
            <a:r>
              <a:rPr lang="pt-BR" sz="3600" b="1" dirty="0">
                <a:solidFill>
                  <a:srgbClr val="FF0000"/>
                </a:solidFill>
              </a:rPr>
              <a:t>Algumas das Doutrinas Realmente na Bíblia </a:t>
            </a:r>
            <a:r>
              <a:rPr lang="pt-BR" sz="3600" b="1" dirty="0">
                <a:solidFill>
                  <a:srgbClr val="000000"/>
                </a:solidFill>
              </a:rPr>
              <a:t>(e Cridas por todos nós IBBF-Soledade) (mas </a:t>
            </a:r>
            <a:r>
              <a:rPr lang="pt-BR" sz="3600" b="1" dirty="0">
                <a:solidFill>
                  <a:srgbClr val="FF0000"/>
                </a:solidFill>
              </a:rPr>
              <a:t>Algumas Delas Só Cridas Por </a:t>
            </a:r>
            <a:r>
              <a:rPr lang="pt-BR" sz="3600" b="1" i="1" u="sng" dirty="0">
                <a:solidFill>
                  <a:srgbClr val="FF0000"/>
                </a:solidFill>
              </a:rPr>
              <a:t>Alguns</a:t>
            </a:r>
            <a:r>
              <a:rPr lang="pt-BR" sz="3600" b="1" dirty="0">
                <a:solidFill>
                  <a:srgbClr val="FF0000"/>
                </a:solidFill>
              </a:rPr>
              <a:t> B-Marco e Noiva-B</a:t>
            </a:r>
            <a:r>
              <a:rPr lang="pt-BR" sz="3600" b="1" dirty="0">
                <a:solidFill>
                  <a:srgbClr val="000000"/>
                </a:solidFill>
              </a:rPr>
              <a:t>) </a:t>
            </a:r>
            <a:r>
              <a:rPr lang="pt-BR" sz="3600" strike="sngStrike" baseline="30000" dirty="0">
                <a:solidFill>
                  <a:srgbClr val="000000"/>
                </a:solidFill>
              </a:rPr>
              <a:t>(só 5 min!!!)</a:t>
            </a:r>
          </a:p>
          <a:p>
            <a:r>
              <a:rPr lang="pt-BR" sz="3600" dirty="0">
                <a:solidFill>
                  <a:srgbClr val="000000"/>
                </a:solidFill>
              </a:rPr>
              <a:t>(As precedidas por NB também são cridas por muitos Noiva-Batista)</a:t>
            </a:r>
          </a:p>
          <a:p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FF0000"/>
                </a:solidFill>
              </a:rPr>
              <a:t>1.0. Definição Bíblica de Igreja </a:t>
            </a:r>
            <a:r>
              <a:rPr lang="pt-BR" sz="3600" dirty="0">
                <a:solidFill>
                  <a:srgbClr val="000000"/>
                </a:solidFill>
              </a:rPr>
              <a:t>(...)</a:t>
            </a:r>
          </a:p>
        </p:txBody>
      </p:sp>
    </p:spTree>
    <p:extLst>
      <p:ext uri="{BB962C8B-B14F-4D97-AF65-F5344CB8AC3E}">
        <p14:creationId xmlns:p14="http://schemas.microsoft.com/office/powerpoint/2010/main" val="191548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540151" cy="1228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(1) um grupo, um </a:t>
            </a:r>
            <a:r>
              <a:rPr lang="pt-BR" i="1" dirty="0"/>
              <a:t>corpo</a:t>
            </a:r>
            <a:r>
              <a:rPr lang="pt-BR" dirty="0"/>
              <a:t>, um organismo,</a:t>
            </a:r>
            <a:br>
              <a:rPr lang="pt-BR" dirty="0"/>
            </a:br>
            <a:r>
              <a:rPr lang="pt-BR" dirty="0"/>
              <a:t>(2) </a:t>
            </a:r>
            <a:r>
              <a:rPr lang="pt-BR" i="1" dirty="0"/>
              <a:t>local</a:t>
            </a:r>
            <a:r>
              <a:rPr lang="pt-BR" dirty="0"/>
              <a:t> e</a:t>
            </a:r>
            <a:br>
              <a:rPr lang="pt-BR" dirty="0"/>
            </a:br>
            <a:r>
              <a:rPr lang="pt-BR" dirty="0"/>
              <a:t>(3) </a:t>
            </a:r>
            <a:r>
              <a:rPr lang="pt-BR" i="1" dirty="0"/>
              <a:t>organizado,</a:t>
            </a:r>
            <a:r>
              <a:rPr lang="pt-BR" dirty="0"/>
              <a:t> de</a:t>
            </a:r>
            <a:br>
              <a:rPr lang="pt-BR" dirty="0"/>
            </a:br>
            <a:r>
              <a:rPr lang="pt-BR" dirty="0"/>
              <a:t>(4) pessoas que já foram verdadeiramente convertidas e </a:t>
            </a:r>
            <a:r>
              <a:rPr lang="pt-BR" i="1" dirty="0"/>
              <a:t>salvas</a:t>
            </a:r>
            <a:r>
              <a:rPr lang="pt-BR" dirty="0"/>
              <a:t>, depois</a:t>
            </a:r>
            <a:br>
              <a:rPr lang="pt-BR" i="1" dirty="0"/>
            </a:br>
            <a:r>
              <a:rPr lang="pt-BR" dirty="0"/>
              <a:t>(5) pediram e foram </a:t>
            </a:r>
            <a:r>
              <a:rPr lang="pt-BR" i="1" dirty="0"/>
              <a:t>submersas</a:t>
            </a:r>
            <a:r>
              <a:rPr lang="pt-BR" dirty="0"/>
              <a:t> em água, e</a:t>
            </a:r>
            <a:br>
              <a:rPr lang="pt-BR" dirty="0"/>
            </a:br>
            <a:r>
              <a:rPr lang="pt-BR" dirty="0"/>
              <a:t>(6) foram aceitas e </a:t>
            </a:r>
            <a:r>
              <a:rPr lang="pt-BR" i="1" dirty="0"/>
              <a:t>arroladas como membros</a:t>
            </a:r>
            <a:r>
              <a:rPr lang="pt-BR" dirty="0"/>
              <a:t> daquela assembleia local.</a:t>
            </a:r>
            <a:br>
              <a:rPr lang="pt-BR" dirty="0"/>
            </a:br>
            <a:br>
              <a:rPr lang="pt-BR" dirty="0"/>
            </a:br>
            <a:r>
              <a:rPr lang="pt-BR" dirty="0"/>
              <a:t>(7) Os membros de cada igreja se reúnem física e </a:t>
            </a:r>
            <a:r>
              <a:rPr lang="pt-BR" i="1" dirty="0"/>
              <a:t>corporalmente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(8) </a:t>
            </a:r>
            <a:r>
              <a:rPr lang="pt-BR" i="1" dirty="0"/>
              <a:t>regularmente</a:t>
            </a:r>
            <a:r>
              <a:rPr lang="pt-BR" dirty="0"/>
              <a:t>, sob a liderança de um </a:t>
            </a:r>
            <a:r>
              <a:rPr lang="pt-BR" i="1" dirty="0"/>
              <a:t>ancião-pastor, mestre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(9) num </a:t>
            </a:r>
            <a:r>
              <a:rPr lang="pt-BR" i="1" dirty="0"/>
              <a:t>local físico</a:t>
            </a:r>
            <a:r>
              <a:rPr lang="pt-BR" dirty="0"/>
              <a:t>, para,</a:t>
            </a:r>
            <a:br>
              <a:rPr lang="pt-BR" dirty="0"/>
            </a:br>
            <a:r>
              <a:rPr lang="pt-BR" dirty="0"/>
              <a:t>(10) </a:t>
            </a:r>
            <a:r>
              <a:rPr lang="pt-BR" i="1" dirty="0"/>
              <a:t>todos</a:t>
            </a:r>
            <a:r>
              <a:rPr lang="pt-BR" dirty="0"/>
              <a:t> eles (física e espiritualmente </a:t>
            </a:r>
            <a:r>
              <a:rPr lang="pt-BR" i="1" dirty="0"/>
              <a:t>juntos</a:t>
            </a:r>
            <a:r>
              <a:rPr lang="pt-BR" dirty="0"/>
              <a:t>),</a:t>
            </a:r>
            <a:br>
              <a:rPr lang="pt-BR" dirty="0"/>
            </a:br>
            <a:r>
              <a:rPr lang="pt-BR" dirty="0"/>
              <a:t>(11) </a:t>
            </a:r>
            <a:r>
              <a:rPr lang="pt-BR" i="1" dirty="0"/>
              <a:t>cultuarem ao Deus</a:t>
            </a:r>
            <a:r>
              <a:rPr lang="pt-BR" dirty="0"/>
              <a:t> verdadeiro, o da Bíblia, com</a:t>
            </a:r>
            <a:br>
              <a:rPr lang="pt-BR" dirty="0"/>
            </a:br>
            <a:r>
              <a:rPr lang="pt-BR" dirty="0"/>
              <a:t>(12) </a:t>
            </a:r>
            <a:r>
              <a:rPr lang="pt-BR" i="1" dirty="0"/>
              <a:t>uma só doutrina + prática</a:t>
            </a:r>
            <a:br>
              <a:rPr lang="pt-BR" dirty="0"/>
            </a:br>
            <a:r>
              <a:rPr lang="pt-BR" dirty="0"/>
              <a:t>(13) </a:t>
            </a:r>
            <a:r>
              <a:rPr lang="pt-BR" i="1" dirty="0"/>
              <a:t>perfeitamente definidas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(14) absolutamente </a:t>
            </a:r>
            <a:r>
              <a:rPr lang="pt-BR" i="1" dirty="0"/>
              <a:t>neotestamentárias, </a:t>
            </a:r>
            <a:r>
              <a:rPr lang="pt-BR" dirty="0"/>
              <a:t>e</a:t>
            </a:r>
            <a:br>
              <a:rPr lang="pt-BR" dirty="0"/>
            </a:br>
            <a:r>
              <a:rPr lang="pt-BR" dirty="0"/>
              <a:t>(13) </a:t>
            </a:r>
            <a:r>
              <a:rPr lang="pt-BR" i="1" dirty="0"/>
              <a:t>unanimemente cridas e convictamente defendidas</a:t>
            </a:r>
            <a:r>
              <a:rPr lang="pt-BR" dirty="0"/>
              <a:t> por todos.</a:t>
            </a:r>
            <a:br>
              <a:rPr lang="pt-BR" dirty="0"/>
            </a:br>
            <a:br>
              <a:rPr lang="pt-BR" dirty="0"/>
            </a:br>
            <a:r>
              <a:rPr lang="pt-BR" dirty="0"/>
              <a:t>(14) Com objetivo de: </a:t>
            </a:r>
            <a:r>
              <a:rPr lang="pt-BR" i="1" dirty="0"/>
              <a:t>proclamar e expandir o Evangelho</a:t>
            </a:r>
            <a:r>
              <a:rPr lang="pt-BR" dirty="0"/>
              <a:t> de nosso Senhor;</a:t>
            </a:r>
            <a:br>
              <a:rPr lang="pt-BR" dirty="0"/>
            </a:br>
            <a:r>
              <a:rPr lang="pt-BR" dirty="0"/>
              <a:t>(15) </a:t>
            </a:r>
            <a:r>
              <a:rPr lang="pt-BR" i="1" dirty="0"/>
              <a:t>organizar outras igrejas</a:t>
            </a:r>
            <a:r>
              <a:rPr lang="pt-BR" dirty="0"/>
              <a:t> da mesma fé e prática;</a:t>
            </a:r>
            <a:br>
              <a:rPr lang="pt-BR" dirty="0"/>
            </a:br>
            <a:r>
              <a:rPr lang="pt-BR" dirty="0"/>
              <a:t>(16) </a:t>
            </a:r>
            <a:r>
              <a:rPr lang="pt-BR" i="1" dirty="0"/>
              <a:t>edificar seus membros</a:t>
            </a:r>
            <a:r>
              <a:rPr lang="pt-BR" dirty="0"/>
              <a:t> espiritualmente;</a:t>
            </a:r>
            <a:br>
              <a:rPr lang="pt-BR" dirty="0"/>
            </a:br>
            <a:r>
              <a:rPr lang="pt-BR" dirty="0"/>
              <a:t>(17) </a:t>
            </a:r>
            <a:r>
              <a:rPr lang="pt-BR" i="1" dirty="0"/>
              <a:t>praticar amor, comunhão e beneficência</a:t>
            </a:r>
            <a:r>
              <a:rPr lang="pt-BR" dirty="0"/>
              <a:t> entre os irmãos da igreja local;</a:t>
            </a:r>
            <a:br>
              <a:rPr lang="pt-BR" dirty="0"/>
            </a:br>
            <a:r>
              <a:rPr lang="pt-BR" dirty="0"/>
              <a:t>(18) </a:t>
            </a:r>
            <a:r>
              <a:rPr lang="pt-BR" i="1" dirty="0"/>
              <a:t>praticar beneficência </a:t>
            </a:r>
            <a:r>
              <a:rPr lang="pt-BR" dirty="0"/>
              <a:t>entre outros irmãos de outras igrejas de mesma fé e práticas, e, dentro de suas possibilidades, a quantos dela precisem; e</a:t>
            </a:r>
            <a:br>
              <a:rPr lang="pt-BR" dirty="0"/>
            </a:br>
            <a:r>
              <a:rPr lang="pt-BR" dirty="0"/>
              <a:t>(19) observar as </a:t>
            </a:r>
            <a:r>
              <a:rPr lang="pt-BR" i="1" dirty="0"/>
              <a:t>2 ordenanças memoriais</a:t>
            </a:r>
            <a:r>
              <a:rPr lang="pt-BR" dirty="0"/>
              <a:t> simbólicas (</a:t>
            </a:r>
            <a:r>
              <a:rPr lang="pt-BR" i="1" dirty="0"/>
              <a:t>submersão e ceia</a:t>
            </a:r>
            <a:r>
              <a:rPr lang="pt-BR" dirty="0"/>
              <a:t>).</a:t>
            </a:r>
            <a:endParaRPr lang="pt-BR" sz="3600" dirty="0">
              <a:solidFill>
                <a:srgbClr val="000000"/>
              </a:solidFill>
            </a:endParaRPr>
          </a:p>
          <a:p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br>
              <a:rPr lang="pt-BR" sz="3600" b="1" dirty="0">
                <a:solidFill>
                  <a:srgbClr val="000000"/>
                </a:solidFill>
              </a:rPr>
            </a:br>
            <a:endParaRPr lang="pt-BR" sz="3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388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83743" y="300995"/>
            <a:ext cx="844618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</a:rPr>
              <a:t>1.1. TODO (!) crente foi batizado </a:t>
            </a:r>
            <a:r>
              <a:rPr lang="pt-BR" sz="3600" b="1" u="sng" dirty="0">
                <a:solidFill>
                  <a:srgbClr val="FF0000"/>
                </a:solidFill>
              </a:rPr>
              <a:t>por</a:t>
            </a:r>
            <a:r>
              <a:rPr lang="pt-BR" sz="3600" b="1" dirty="0">
                <a:solidFill>
                  <a:srgbClr val="FF0000"/>
                </a:solidFill>
              </a:rPr>
              <a:t> CRISTO, com / em / </a:t>
            </a:r>
            <a:r>
              <a:rPr lang="pt-BR" sz="3600" b="1" u="sng" dirty="0">
                <a:solidFill>
                  <a:srgbClr val="FF0000"/>
                </a:solidFill>
              </a:rPr>
              <a:t>dentro d</a:t>
            </a:r>
            <a:r>
              <a:rPr lang="pt-BR" sz="3600" b="1" dirty="0">
                <a:solidFill>
                  <a:srgbClr val="FF0000"/>
                </a:solidFill>
              </a:rPr>
              <a:t>o ESPÍRITO SANTO, formando o CORPO DE CRISTO</a:t>
            </a:r>
            <a:r>
              <a:rPr lang="pt-BR" sz="3600" dirty="0">
                <a:solidFill>
                  <a:srgbClr val="000000"/>
                </a:solidFill>
              </a:rPr>
              <a:t>:</a:t>
            </a:r>
          </a:p>
          <a:p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>Batizados para dentro (não da imaginária I. </a:t>
            </a:r>
            <a:r>
              <a:rPr lang="pt-BR" sz="3600" i="1" dirty="0">
                <a:solidFill>
                  <a:srgbClr val="000000"/>
                </a:solidFill>
              </a:rPr>
              <a:t>Universal</a:t>
            </a:r>
            <a:r>
              <a:rPr lang="pt-BR" sz="3600" dirty="0">
                <a:solidFill>
                  <a:srgbClr val="000000"/>
                </a:solidFill>
              </a:rPr>
              <a:t>, mas) da igreja </a:t>
            </a:r>
            <a:r>
              <a:rPr lang="pt-BR" sz="3600" i="1" dirty="0">
                <a:solidFill>
                  <a:srgbClr val="000000"/>
                </a:solidFill>
              </a:rPr>
              <a:t>local</a:t>
            </a:r>
            <a:r>
              <a:rPr lang="pt-BR" sz="3600" dirty="0">
                <a:solidFill>
                  <a:srgbClr val="000000"/>
                </a:solidFill>
              </a:rPr>
              <a:t> totalizada futura (o corpo de Cristo totalizado futuro).</a:t>
            </a:r>
            <a:br>
              <a:rPr lang="pt-BR" sz="3600" dirty="0">
                <a:solidFill>
                  <a:srgbClr val="000000"/>
                </a:solidFill>
              </a:rPr>
            </a:b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b="1" dirty="0">
                <a:solidFill>
                  <a:srgbClr val="000000"/>
                </a:solidFill>
              </a:rPr>
              <a:t>Mt 3:11 </a:t>
            </a:r>
            <a:r>
              <a:rPr lang="pt-BR" sz="3600" dirty="0">
                <a:solidFill>
                  <a:srgbClr val="000000"/>
                </a:solidFill>
              </a:rPr>
              <a:t>LTT; </a:t>
            </a:r>
            <a:r>
              <a:rPr lang="pt-BR" sz="3600" b="1" u="sng" dirty="0">
                <a:solidFill>
                  <a:srgbClr val="000000"/>
                </a:solidFill>
              </a:rPr>
              <a:t>1Co 12:13.</a:t>
            </a:r>
            <a:endParaRPr lang="pt-BR" sz="3600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182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4434</TotalTime>
  <Words>2180</Words>
  <Application>Microsoft Office PowerPoint</Application>
  <PresentationFormat>Apresentação na tela (4:3)</PresentationFormat>
  <Paragraphs>112</Paragraphs>
  <Slides>43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43</vt:i4>
      </vt:variant>
    </vt:vector>
  </HeadingPairs>
  <TitlesOfParts>
    <vt:vector size="50" baseType="lpstr">
      <vt:lpstr>Arial</vt:lpstr>
      <vt:lpstr>Arial Black</vt:lpstr>
      <vt:lpstr>Calibri</vt:lpstr>
      <vt:lpstr>Calibri Light</vt:lpstr>
      <vt:lpstr>Kristen ITC</vt:lpstr>
      <vt:lpstr>Wingdings</vt:lpstr>
      <vt:lpstr>Tema do Office</vt:lpstr>
      <vt:lpstr>Erros De Alguns (Os Mais Extremados) Noiva-Batista E Batistas-Marco (Landmarkistas)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ÊRROS DE ALGUNS (OS MAIS EXTREMADOS) NOIVA-BATISTA E BATISTAS-MARCO</dc:title>
  <dc:creator>Helio</dc:creator>
  <cp:lastModifiedBy>Helio</cp:lastModifiedBy>
  <cp:revision>120</cp:revision>
  <cp:lastPrinted>2016-04-29T11:15:01Z</cp:lastPrinted>
  <dcterms:created xsi:type="dcterms:W3CDTF">2016-04-09T22:40:25Z</dcterms:created>
  <dcterms:modified xsi:type="dcterms:W3CDTF">2016-05-01T12:08:49Z</dcterms:modified>
</cp:coreProperties>
</file>